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3"/>
  </p:sldMasterIdLst>
  <p:notesMasterIdLst>
    <p:notesMasterId r:id="rId25"/>
  </p:notesMasterIdLst>
  <p:sldIdLst>
    <p:sldId id="256" r:id="rId4"/>
    <p:sldId id="258" r:id="rId5"/>
    <p:sldId id="310" r:id="rId6"/>
    <p:sldId id="307" r:id="rId7"/>
    <p:sldId id="330" r:id="rId8"/>
    <p:sldId id="324" r:id="rId9"/>
    <p:sldId id="317" r:id="rId10"/>
    <p:sldId id="325" r:id="rId11"/>
    <p:sldId id="333" r:id="rId12"/>
    <p:sldId id="319" r:id="rId13"/>
    <p:sldId id="263" r:id="rId14"/>
    <p:sldId id="336" r:id="rId15"/>
    <p:sldId id="323" r:id="rId16"/>
    <p:sldId id="339" r:id="rId17"/>
    <p:sldId id="328" r:id="rId18"/>
    <p:sldId id="322" r:id="rId19"/>
    <p:sldId id="316" r:id="rId20"/>
    <p:sldId id="318" r:id="rId21"/>
    <p:sldId id="337" r:id="rId22"/>
    <p:sldId id="287" r:id="rId23"/>
    <p:sldId id="281"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Cambria Math" panose="02040503050406030204" pitchFamily="18" charset="0"/>
      <p:regular r:id="rId30"/>
    </p:embeddedFont>
    <p:embeddedFont>
      <p:font typeface="Poppins" panose="00000500000000000000" pitchFamily="2" charset="0"/>
      <p:regular r:id="rId31"/>
      <p:bold r:id="rId32"/>
      <p:italic r:id="rId33"/>
      <p:boldItalic r:id="rId34"/>
    </p:embeddedFont>
    <p:embeddedFont>
      <p:font typeface="Poppins SemiBold" panose="000007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RAGOS ADRIAN CUCIUREANU" initials="DAC" lastIdx="1" clrIdx="0">
    <p:extLst>
      <p:ext uri="{19B8F6BF-5375-455C-9EA6-DF929625EA0E}">
        <p15:presenceInfo xmlns:p15="http://schemas.microsoft.com/office/powerpoint/2012/main" userId="S::dragos.cuciureanu@s.unibuc.ro::a33e84fc-8b40-4b7d-a8d3-a6b6fce4542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CB2A3A-DEE2-4CF2-A9E6-B3C08D4B5979}">
  <a:tblStyle styleId="{9ECB2A3A-DEE2-4CF2-A9E6-B3C08D4B597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66" autoAdjust="0"/>
    <p:restoredTop sz="90370" autoAdjust="0"/>
  </p:normalViewPr>
  <p:slideViewPr>
    <p:cSldViewPr snapToGrid="0">
      <p:cViewPr varScale="1">
        <p:scale>
          <a:sx n="138" d="100"/>
          <a:sy n="138" d="100"/>
        </p:scale>
        <p:origin x="308"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1.fntdata"/><Relationship Id="rId39" Type="http://schemas.openxmlformats.org/officeDocument/2006/relationships/commentAuthors" Target="commentAuthors.xml"/><Relationship Id="rId3" Type="http://schemas.openxmlformats.org/officeDocument/2006/relationships/slideMaster" Target="slideMasters/slideMaster1.xml"/><Relationship Id="rId21" Type="http://schemas.openxmlformats.org/officeDocument/2006/relationships/slide" Target="slides/slide18.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6.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s>
</file>

<file path=ppt/media/image1.jpg>
</file>

<file path=ppt/media/image10.jpg>
</file>

<file path=ppt/media/image11.png>
</file>

<file path=ppt/media/image12.png>
</file>

<file path=ppt/media/image13.png>
</file>

<file path=ppt/media/image14.webp>
</file>

<file path=ppt/media/image15.webp>
</file>

<file path=ppt/media/image16.png>
</file>

<file path=ppt/media/image17.png>
</file>

<file path=ppt/media/image18.png>
</file>

<file path=ppt/media/image19.webp>
</file>

<file path=ppt/media/image2.jpg>
</file>

<file path=ppt/media/image20.png>
</file>

<file path=ppt/media/image21.png>
</file>

<file path=ppt/media/image22.png>
</file>

<file path=ppt/media/image23.png>
</file>

<file path=ppt/media/image24.png>
</file>

<file path=ppt/media/image25.png>
</file>

<file path=ppt/media/image26.gif>
</file>

<file path=ppt/media/image26.png>
</file>

<file path=ppt/media/image27.gif>
</file>

<file path=ppt/media/image28.png>
</file>

<file path=ppt/media/image29.png>
</file>

<file path=ppt/media/image3.jpg>
</file>

<file path=ppt/media/image30.png>
</file>

<file path=ppt/media/image3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800" dirty="0">
                <a:effectLst/>
                <a:latin typeface="Calibri" panose="020F0502020204030204" pitchFamily="34" charset="0"/>
                <a:ea typeface="Calibri" panose="020F0502020204030204" pitchFamily="34" charset="0"/>
                <a:cs typeface="Times New Roman" panose="02020603050405020304" pitchFamily="18" charset="0"/>
              </a:rPr>
              <a:t>Durată 0 10</a:t>
            </a:r>
          </a:p>
          <a:p>
            <a:pPr marL="0" lvl="0" indent="0" algn="l" rtl="0">
              <a:spcBef>
                <a:spcPts val="0"/>
              </a:spcBef>
              <a:spcAft>
                <a:spcPts val="0"/>
              </a:spcAft>
              <a:buNone/>
            </a:pPr>
            <a:r>
              <a:rPr lang="ro-RO" sz="1800" dirty="0">
                <a:effectLst/>
                <a:latin typeface="Calibri" panose="020F0502020204030204" pitchFamily="34" charset="0"/>
                <a:ea typeface="Calibri" panose="020F0502020204030204" pitchFamily="34" charset="0"/>
                <a:cs typeface="Times New Roman" panose="02020603050405020304" pitchFamily="18" charset="0"/>
              </a:rPr>
              <a:t>Finalizare 0 10</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20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3 20</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9404705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20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3 40</a:t>
            </a:r>
            <a:endParaRPr lang="ro-RO" dirty="0"/>
          </a:p>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20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4 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r>
              <a:rPr lang="en-US" sz="1100" dirty="0" err="1">
                <a:effectLst/>
                <a:latin typeface="Calibri" panose="020F0502020204030204" pitchFamily="34" charset="0"/>
                <a:ea typeface="Calibri" panose="020F0502020204030204" pitchFamily="34" charset="0"/>
                <a:cs typeface="Times New Roman" panose="02020603050405020304" pitchFamily="18" charset="0"/>
              </a:rPr>
              <a:t>Aplicatie</a:t>
            </a:r>
            <a:r>
              <a:rPr lang="en-US" sz="1100" dirty="0">
                <a:effectLst/>
                <a:latin typeface="Calibri" panose="020F0502020204030204" pitchFamily="34" charset="0"/>
                <a:ea typeface="Calibri" panose="020F0502020204030204" pitchFamily="34" charset="0"/>
                <a:cs typeface="Times New Roman" panose="02020603050405020304" pitchFamily="18" charset="0"/>
              </a:rPr>
              <a:t> 4/5 min</a:t>
            </a:r>
          </a:p>
          <a:p>
            <a:pPr marL="0" lvl="0" indent="0" algn="l" rtl="0">
              <a:spcBef>
                <a:spcPts val="0"/>
              </a:spcBef>
              <a:spcAft>
                <a:spcPts val="0"/>
              </a:spcAft>
              <a:buNone/>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r>
              <a:rPr lang="en-US" sz="1100" dirty="0" err="1">
                <a:effectLst/>
                <a:latin typeface="Calibri" panose="020F0502020204030204" pitchFamily="34" charset="0"/>
                <a:ea typeface="Calibri" panose="020F0502020204030204" pitchFamily="34" charset="0"/>
                <a:cs typeface="Times New Roman" panose="02020603050405020304" pitchFamily="18" charset="0"/>
              </a:rPr>
              <a:t>Finalizare</a:t>
            </a:r>
            <a:r>
              <a:rPr lang="en-US" sz="1100" dirty="0">
                <a:effectLst/>
                <a:latin typeface="Calibri" panose="020F0502020204030204" pitchFamily="34" charset="0"/>
                <a:ea typeface="Calibri" panose="020F0502020204030204" pitchFamily="34" charset="0"/>
                <a:cs typeface="Times New Roman" panose="02020603050405020304" pitchFamily="18" charset="0"/>
              </a:rPr>
              <a:t> 8 30</a:t>
            </a:r>
            <a:endParaRPr lang="ro-RO" sz="1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ro-RO" sz="1100" dirty="0">
              <a:effectLst/>
              <a:latin typeface="Calibri" panose="020F0502020204030204" pitchFamily="34" charset="0"/>
              <a:cs typeface="Times New Roman" panose="02020603050405020304" pitchFamily="18" charset="0"/>
            </a:endParaRPr>
          </a:p>
          <a:p>
            <a:pPr marL="0" lvl="0" indent="0" algn="just" rtl="0">
              <a:spcBef>
                <a:spcPts val="0"/>
              </a:spcBef>
              <a:spcAft>
                <a:spcPts val="0"/>
              </a:spcAft>
              <a:buNone/>
            </a:pPr>
            <a:r>
              <a:rPr lang="ro-RO" sz="1100" dirty="0"/>
              <a:t>Am dorit să-mi adaug amprenta personală asupra proiectului prin adăugarea unor paralele, spre exemplu una dintre aceste comparări a fost legată de o proprietate cheie a curbelor eliptice peste câmpuri finite și mai exact securitatea oferită. În aplicație determin numărul de ani care ar fi necesar pentru a se compromite o curbă eliptică</a:t>
            </a:r>
            <a:r>
              <a:rPr lang="en-US" sz="1100" dirty="0"/>
              <a:t>, </a:t>
            </a:r>
            <a:r>
              <a:rPr lang="ro-RO" sz="1100" dirty="0"/>
              <a:t>bazat pe ordinul curbei eliptice. Pentru a accentua securitatea problemei logaritmului discret pe curbe eliptice am comparat acest număr cu vârsta universului.</a:t>
            </a:r>
          </a:p>
          <a:p>
            <a:pPr marL="0" lvl="0" indent="0" algn="just" rtl="0">
              <a:spcBef>
                <a:spcPts val="0"/>
              </a:spcBef>
              <a:spcAft>
                <a:spcPts val="0"/>
              </a:spcAft>
              <a:buNone/>
            </a:pPr>
            <a:r>
              <a:rPr lang="ro-RO" sz="1100" dirty="0"/>
              <a:t>Pentru următorul exemplu a fost folosită curba </a:t>
            </a:r>
            <a:r>
              <a:rPr lang="ro-RO" sz="1100" dirty="0" err="1"/>
              <a:t>bitcoin</a:t>
            </a:r>
            <a:r>
              <a:rPr lang="en-US" sz="1100" dirty="0"/>
              <a:t>:</a:t>
            </a:r>
            <a:r>
              <a:rPr lang="ro-RO" sz="1100" dirty="0"/>
              <a:t> secp256k1.</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1995327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20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a:t>
            </a:r>
            <a:r>
              <a:rPr lang="en-US" sz="1100" dirty="0">
                <a:effectLst/>
                <a:latin typeface="Calibri" panose="020F0502020204030204" pitchFamily="34" charset="0"/>
                <a:ea typeface="Calibri" panose="020F0502020204030204" pitchFamily="34" charset="0"/>
                <a:cs typeface="Times New Roman" panose="02020603050405020304" pitchFamily="18" charset="0"/>
              </a:rPr>
              <a:t>8 50</a:t>
            </a:r>
            <a:endParaRPr lang="ro-RO" dirty="0"/>
          </a:p>
        </p:txBody>
      </p:sp>
    </p:spTree>
    <p:extLst>
      <p:ext uri="{BB962C8B-B14F-4D97-AF65-F5344CB8AC3E}">
        <p14:creationId xmlns:p14="http://schemas.microsoft.com/office/powerpoint/2010/main" val="3732945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20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3 20</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3142943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deb1016a9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deb1016a9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10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a:t>
            </a:r>
            <a:r>
              <a:rPr lang="en-US" sz="1100" dirty="0">
                <a:effectLst/>
                <a:latin typeface="Calibri" panose="020F0502020204030204" pitchFamily="34" charset="0"/>
                <a:ea typeface="Calibri" panose="020F0502020204030204" pitchFamily="34" charset="0"/>
                <a:cs typeface="Times New Roman" panose="02020603050405020304" pitchFamily="18" charset="0"/>
              </a:rPr>
              <a:t>9 00</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023973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30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a:t>
            </a:r>
            <a:r>
              <a:rPr lang="en-US" sz="1100" dirty="0">
                <a:effectLst/>
                <a:latin typeface="Calibri" panose="020F0502020204030204" pitchFamily="34" charset="0"/>
                <a:ea typeface="Calibri" panose="020F0502020204030204" pitchFamily="34" charset="0"/>
                <a:cs typeface="Times New Roman" panose="02020603050405020304" pitchFamily="18" charset="0"/>
              </a:rPr>
              <a:t>9 30</a:t>
            </a:r>
            <a:endParaRPr lang="ro-RO" dirty="0"/>
          </a:p>
        </p:txBody>
      </p:sp>
    </p:spTree>
    <p:extLst>
      <p:ext uri="{BB962C8B-B14F-4D97-AF65-F5344CB8AC3E}">
        <p14:creationId xmlns:p14="http://schemas.microsoft.com/office/powerpoint/2010/main" val="37128565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1 00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a:t>
            </a:r>
            <a:r>
              <a:rPr lang="en-US" sz="1100" dirty="0">
                <a:effectLst/>
                <a:latin typeface="Calibri" panose="020F0502020204030204" pitchFamily="34" charset="0"/>
                <a:ea typeface="Calibri" panose="020F0502020204030204" pitchFamily="34" charset="0"/>
                <a:cs typeface="Times New Roman" panose="02020603050405020304" pitchFamily="18" charset="0"/>
              </a:rPr>
              <a:t>10 30</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456126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deb1016a9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deb1016a9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10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a:t>
            </a:r>
            <a:r>
              <a:rPr lang="en-US" sz="1100" dirty="0">
                <a:effectLst/>
                <a:latin typeface="Calibri" panose="020F0502020204030204" pitchFamily="34" charset="0"/>
                <a:ea typeface="Calibri" panose="020F0502020204030204" pitchFamily="34" charset="0"/>
                <a:cs typeface="Times New Roman" panose="02020603050405020304" pitchFamily="18" charset="0"/>
              </a:rPr>
              <a:t>10 40</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3055138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50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a:t>
            </a:r>
            <a:r>
              <a:rPr lang="en-US" sz="1100" dirty="0">
                <a:effectLst/>
                <a:latin typeface="Calibri" panose="020F0502020204030204" pitchFamily="34" charset="0"/>
                <a:ea typeface="Calibri" panose="020F0502020204030204" pitchFamily="34" charset="0"/>
                <a:cs typeface="Times New Roman" panose="02020603050405020304" pitchFamily="18" charset="0"/>
              </a:rPr>
              <a:t>11 30</a:t>
            </a:r>
            <a:endParaRPr lang="ro-RO" sz="1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ro-RO" sz="1100" dirty="0">
              <a:effectLst/>
              <a:latin typeface="Calibri" panose="020F0502020204030204" pitchFamily="34" charset="0"/>
              <a:cs typeface="Times New Roman" panose="02020603050405020304" pitchFamily="18" charset="0"/>
            </a:endParaRPr>
          </a:p>
          <a:p>
            <a:pPr marL="0" lvl="0" indent="0" algn="l" rtl="0">
              <a:spcBef>
                <a:spcPts val="0"/>
              </a:spcBef>
              <a:spcAft>
                <a:spcPts val="0"/>
              </a:spcAft>
              <a:buNone/>
            </a:pPr>
            <a:r>
              <a:rPr lang="en-US" sz="1100" dirty="0" err="1"/>
              <a:t>curbele</a:t>
            </a:r>
            <a:r>
              <a:rPr lang="en-US" sz="1100" dirty="0"/>
              <a:t> </a:t>
            </a:r>
            <a:r>
              <a:rPr lang="en-US" sz="1100" dirty="0" err="1"/>
              <a:t>eliptice</a:t>
            </a:r>
            <a:r>
              <a:rPr lang="en-US" sz="1100" dirty="0"/>
              <a:t> au </a:t>
            </a:r>
            <a:r>
              <a:rPr lang="en-US" sz="1100" dirty="0" err="1"/>
              <a:t>dimensiuni</a:t>
            </a:r>
            <a:r>
              <a:rPr lang="en-US" sz="1100" dirty="0"/>
              <a:t> </a:t>
            </a:r>
            <a:r>
              <a:rPr lang="en-US" sz="1100" dirty="0" err="1"/>
              <a:t>reduse</a:t>
            </a:r>
            <a:r>
              <a:rPr lang="ro-RO" sz="1100" dirty="0"/>
              <a:t> </a:t>
            </a:r>
            <a:r>
              <a:rPr lang="en-US" sz="1100" dirty="0"/>
              <a:t>ale </a:t>
            </a:r>
            <a:r>
              <a:rPr lang="en-US" sz="1100" dirty="0" err="1"/>
              <a:t>cheilor</a:t>
            </a:r>
            <a:r>
              <a:rPr lang="ro-RO" sz="1100" dirty="0"/>
              <a:t> ceea ce denotă </a:t>
            </a:r>
            <a:r>
              <a:rPr lang="en-US" sz="1100" dirty="0" err="1"/>
              <a:t>calcule</a:t>
            </a:r>
            <a:r>
              <a:rPr lang="en-US" sz="1100" dirty="0"/>
              <a:t> </a:t>
            </a:r>
            <a:r>
              <a:rPr lang="en-US" sz="1100" dirty="0" err="1"/>
              <a:t>mai</a:t>
            </a:r>
            <a:r>
              <a:rPr lang="en-US" sz="1100" dirty="0"/>
              <a:t> </a:t>
            </a:r>
            <a:r>
              <a:rPr lang="en-US" sz="1100" dirty="0" err="1"/>
              <a:t>rapide</a:t>
            </a:r>
            <a:endParaRPr lang="ro-RO" sz="1100" dirty="0"/>
          </a:p>
          <a:p>
            <a:pPr marL="0" lvl="0" indent="0" algn="l" rtl="0">
              <a:spcBef>
                <a:spcPts val="0"/>
              </a:spcBef>
              <a:spcAft>
                <a:spcPts val="0"/>
              </a:spcAft>
              <a:buNone/>
            </a:pPr>
            <a:r>
              <a:rPr lang="ro-RO" sz="1100" dirty="0"/>
              <a:t>am prezentat și simulat diferiți </a:t>
            </a:r>
            <a:r>
              <a:rPr lang="ro-RO" sz="1100" dirty="0" err="1"/>
              <a:t>algoriitmi</a:t>
            </a:r>
            <a:r>
              <a:rPr lang="ro-RO" sz="1100" dirty="0"/>
              <a:t> ce formează criptografia pe curbe eliptice</a:t>
            </a:r>
          </a:p>
          <a:p>
            <a:pPr marL="0" lvl="0" indent="0" algn="l" rtl="0">
              <a:spcBef>
                <a:spcPts val="0"/>
              </a:spcBef>
              <a:spcAft>
                <a:spcPts val="0"/>
              </a:spcAft>
              <a:buNone/>
            </a:pPr>
            <a:endParaRPr lang="ro-RO" dirty="0"/>
          </a:p>
          <a:p>
            <a:pPr marL="0" lvl="0" indent="0" algn="l" rtl="0">
              <a:spcBef>
                <a:spcPts val="0"/>
              </a:spcBef>
              <a:spcAft>
                <a:spcPts val="0"/>
              </a:spcAft>
              <a:buNone/>
            </a:pPr>
            <a:r>
              <a:rPr lang="ro-RO" dirty="0"/>
              <a:t>Reunind cele de mai sus...</a:t>
            </a:r>
          </a:p>
        </p:txBody>
      </p:sp>
    </p:spTree>
    <p:extLst>
      <p:ext uri="{BB962C8B-B14F-4D97-AF65-F5344CB8AC3E}">
        <p14:creationId xmlns:p14="http://schemas.microsoft.com/office/powerpoint/2010/main" val="3366035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ba848ff5b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ba848ff5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20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0 30</a:t>
            </a:r>
            <a:endParaRPr lang="ro-RO" dirty="0"/>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deffb8a03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deffb8a03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deb1016a99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deb1016a99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72098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deb1016a9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deb1016a9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10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0 40</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541249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b6b0abc02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b6b0abc02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40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1 20</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192859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eae4b7e19_4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eae4b7e19_4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10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1 30</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818333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b6b0abc02f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b6b0abc02f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25</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1 55</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698854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deb1016a9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deb1016a9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05</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2 00</a:t>
            </a:r>
            <a:endParaRPr lang="ro-RO" dirty="0"/>
          </a:p>
        </p:txBody>
      </p:sp>
    </p:spTree>
    <p:extLst>
      <p:ext uri="{BB962C8B-B14F-4D97-AF65-F5344CB8AC3E}">
        <p14:creationId xmlns:p14="http://schemas.microsoft.com/office/powerpoint/2010/main" val="3455244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30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2 30</a:t>
            </a: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906717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b6b0abc02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b6b0abc02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Durată 0 30</a:t>
            </a:r>
          </a:p>
          <a:p>
            <a:pPr marL="0" lvl="0" indent="0" algn="l" rtl="0">
              <a:spcBef>
                <a:spcPts val="0"/>
              </a:spcBef>
              <a:spcAft>
                <a:spcPts val="0"/>
              </a:spcAft>
              <a:buNone/>
            </a:pPr>
            <a:r>
              <a:rPr lang="ro-RO" sz="1100" dirty="0">
                <a:effectLst/>
                <a:latin typeface="Calibri" panose="020F0502020204030204" pitchFamily="34" charset="0"/>
                <a:ea typeface="Calibri" panose="020F0502020204030204" pitchFamily="34" charset="0"/>
                <a:cs typeface="Times New Roman" panose="02020603050405020304" pitchFamily="18" charset="0"/>
              </a:rPr>
              <a:t>Finalizare 3 00</a:t>
            </a:r>
            <a:endParaRPr lang="ro-RO" dirty="0"/>
          </a:p>
          <a:p>
            <a:pPr marL="0" lvl="0" indent="0" algn="l" rtl="0">
              <a:spcBef>
                <a:spcPts val="0"/>
              </a:spcBef>
              <a:spcAft>
                <a:spcPts val="0"/>
              </a:spcAft>
              <a:buNone/>
            </a:pPr>
            <a:endParaRPr lang="ro-RO"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7048347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7200" y="-11650"/>
            <a:ext cx="9198400" cy="5166800"/>
          </a:xfrm>
          <a:prstGeom prst="rect">
            <a:avLst/>
          </a:prstGeom>
          <a:noFill/>
          <a:ln>
            <a:noFill/>
          </a:ln>
        </p:spPr>
      </p:pic>
      <p:sp>
        <p:nvSpPr>
          <p:cNvPr id="10" name="Google Shape;10;p2"/>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4500">
                <a:latin typeface="Poppins SemiBold"/>
                <a:ea typeface="Poppins SemiBold"/>
                <a:cs typeface="Poppins SemiBold"/>
                <a:sym typeface="Poppins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198600" y="3594300"/>
            <a:ext cx="4746600" cy="405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4">
    <p:bg>
      <p:bgPr>
        <a:solidFill>
          <a:schemeClr val="lt1"/>
        </a:solidFill>
        <a:effectLst/>
      </p:bgPr>
    </p:bg>
    <p:spTree>
      <p:nvGrpSpPr>
        <p:cNvPr id="1" name="Shape 88"/>
        <p:cNvGrpSpPr/>
        <p:nvPr/>
      </p:nvGrpSpPr>
      <p:grpSpPr>
        <a:xfrm>
          <a:off x="0" y="0"/>
          <a:ext cx="0" cy="0"/>
          <a:chOff x="0" y="0"/>
          <a:chExt cx="0" cy="0"/>
        </a:xfrm>
      </p:grpSpPr>
      <p:pic>
        <p:nvPicPr>
          <p:cNvPr id="89" name="Google Shape;89;p20"/>
          <p:cNvPicPr preferRelativeResize="0"/>
          <p:nvPr/>
        </p:nvPicPr>
        <p:blipFill rotWithShape="1">
          <a:blip r:embed="rId2">
            <a:alphaModFix/>
          </a:blip>
          <a:srcRect t="59" b="59"/>
          <a:stretch/>
        </p:blipFill>
        <p:spPr>
          <a:xfrm>
            <a:off x="-31175" y="-17475"/>
            <a:ext cx="9225424" cy="5178501"/>
          </a:xfrm>
          <a:prstGeom prst="rect">
            <a:avLst/>
          </a:prstGeom>
          <a:noFill/>
          <a:ln>
            <a:noFill/>
          </a:ln>
        </p:spPr>
      </p:pic>
      <p:sp>
        <p:nvSpPr>
          <p:cNvPr id="90" name="Google Shape;90;p20"/>
          <p:cNvSpPr txBox="1">
            <a:spLocks noGrp="1"/>
          </p:cNvSpPr>
          <p:nvPr>
            <p:ph type="title"/>
          </p:nvPr>
        </p:nvSpPr>
        <p:spPr>
          <a:xfrm>
            <a:off x="872388" y="2505713"/>
            <a:ext cx="2206500" cy="844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1" name="Google Shape;91;p20"/>
          <p:cNvSpPr txBox="1">
            <a:spLocks noGrp="1"/>
          </p:cNvSpPr>
          <p:nvPr>
            <p:ph type="subTitle" idx="1"/>
          </p:nvPr>
        </p:nvSpPr>
        <p:spPr>
          <a:xfrm>
            <a:off x="872388" y="3394925"/>
            <a:ext cx="22065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20"/>
          <p:cNvSpPr txBox="1">
            <a:spLocks noGrp="1"/>
          </p:cNvSpPr>
          <p:nvPr>
            <p:ph type="title" idx="2"/>
          </p:nvPr>
        </p:nvSpPr>
        <p:spPr>
          <a:xfrm>
            <a:off x="3468750" y="2505713"/>
            <a:ext cx="2206500" cy="844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3" name="Google Shape;93;p20"/>
          <p:cNvSpPr txBox="1">
            <a:spLocks noGrp="1"/>
          </p:cNvSpPr>
          <p:nvPr>
            <p:ph type="subTitle" idx="3"/>
          </p:nvPr>
        </p:nvSpPr>
        <p:spPr>
          <a:xfrm>
            <a:off x="3468750" y="3394925"/>
            <a:ext cx="22065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20"/>
          <p:cNvSpPr txBox="1">
            <a:spLocks noGrp="1"/>
          </p:cNvSpPr>
          <p:nvPr>
            <p:ph type="title" idx="4"/>
          </p:nvPr>
        </p:nvSpPr>
        <p:spPr>
          <a:xfrm>
            <a:off x="6065088" y="2505713"/>
            <a:ext cx="2206500" cy="844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5" name="Google Shape;95;p20"/>
          <p:cNvSpPr txBox="1">
            <a:spLocks noGrp="1"/>
          </p:cNvSpPr>
          <p:nvPr>
            <p:ph type="subTitle" idx="5"/>
          </p:nvPr>
        </p:nvSpPr>
        <p:spPr>
          <a:xfrm>
            <a:off x="6065088" y="3394925"/>
            <a:ext cx="22065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20"/>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56"/>
        <p:cNvGrpSpPr/>
        <p:nvPr/>
      </p:nvGrpSpPr>
      <p:grpSpPr>
        <a:xfrm>
          <a:off x="0" y="0"/>
          <a:ext cx="0" cy="0"/>
          <a:chOff x="0" y="0"/>
          <a:chExt cx="0" cy="0"/>
        </a:xfrm>
      </p:grpSpPr>
      <p:pic>
        <p:nvPicPr>
          <p:cNvPr id="157" name="Google Shape;157;p30"/>
          <p:cNvPicPr preferRelativeResize="0"/>
          <p:nvPr/>
        </p:nvPicPr>
        <p:blipFill rotWithShape="1">
          <a:blip r:embed="rId2">
            <a:alphaModFix/>
          </a:blip>
          <a:srcRect t="59" b="59"/>
          <a:stretch/>
        </p:blipFill>
        <p:spPr>
          <a:xfrm>
            <a:off x="-34950" y="-19624"/>
            <a:ext cx="9232875" cy="5182749"/>
          </a:xfrm>
          <a:prstGeom prst="rect">
            <a:avLst/>
          </a:prstGeom>
          <a:noFill/>
          <a:ln>
            <a:noFill/>
          </a:ln>
        </p:spPr>
      </p:pic>
      <p:sp>
        <p:nvSpPr>
          <p:cNvPr id="158" name="Google Shape;158;p30"/>
          <p:cNvSpPr/>
          <p:nvPr/>
        </p:nvSpPr>
        <p:spPr>
          <a:xfrm>
            <a:off x="360000" y="360000"/>
            <a:ext cx="8424000" cy="4423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159"/>
        <p:cNvGrpSpPr/>
        <p:nvPr/>
      </p:nvGrpSpPr>
      <p:grpSpPr>
        <a:xfrm>
          <a:off x="0" y="0"/>
          <a:ext cx="0" cy="0"/>
          <a:chOff x="0" y="0"/>
          <a:chExt cx="0" cy="0"/>
        </a:xfrm>
      </p:grpSpPr>
      <p:pic>
        <p:nvPicPr>
          <p:cNvPr id="160" name="Google Shape;160;p31"/>
          <p:cNvPicPr preferRelativeResize="0"/>
          <p:nvPr/>
        </p:nvPicPr>
        <p:blipFill rotWithShape="1">
          <a:blip r:embed="rId2">
            <a:alphaModFix/>
          </a:blip>
          <a:srcRect/>
          <a:stretch/>
        </p:blipFill>
        <p:spPr>
          <a:xfrm flipH="1">
            <a:off x="-40776" y="-18375"/>
            <a:ext cx="9208151" cy="5175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61"/>
        <p:cNvGrpSpPr/>
        <p:nvPr/>
      </p:nvGrpSpPr>
      <p:grpSpPr>
        <a:xfrm>
          <a:off x="0" y="0"/>
          <a:ext cx="0" cy="0"/>
          <a:chOff x="0" y="0"/>
          <a:chExt cx="0" cy="0"/>
        </a:xfrm>
      </p:grpSpPr>
      <p:pic>
        <p:nvPicPr>
          <p:cNvPr id="162" name="Google Shape;162;p32"/>
          <p:cNvPicPr preferRelativeResize="0"/>
          <p:nvPr/>
        </p:nvPicPr>
        <p:blipFill>
          <a:blip r:embed="rId2">
            <a:alphaModFix/>
          </a:blip>
          <a:stretch>
            <a:fillRect/>
          </a:stretch>
        </p:blipFill>
        <p:spPr>
          <a:xfrm>
            <a:off x="-27200" y="-11650"/>
            <a:ext cx="9198400" cy="5166800"/>
          </a:xfrm>
          <a:prstGeom prst="rect">
            <a:avLst/>
          </a:prstGeom>
          <a:noFill/>
          <a:ln>
            <a:noFill/>
          </a:ln>
        </p:spPr>
      </p:pic>
      <p:pic>
        <p:nvPicPr>
          <p:cNvPr id="163" name="Google Shape;163;p32"/>
          <p:cNvPicPr preferRelativeResize="0"/>
          <p:nvPr/>
        </p:nvPicPr>
        <p:blipFill rotWithShape="1">
          <a:blip r:embed="rId3">
            <a:alphaModFix/>
          </a:blip>
          <a:srcRect/>
          <a:stretch/>
        </p:blipFill>
        <p:spPr>
          <a:xfrm rot="10800000">
            <a:off x="-49551" y="-23300"/>
            <a:ext cx="9225701" cy="518487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32"/>
        <p:cNvGrpSpPr/>
        <p:nvPr/>
      </p:nvGrpSpPr>
      <p:grpSpPr>
        <a:xfrm>
          <a:off x="0" y="0"/>
          <a:ext cx="0" cy="0"/>
          <a:chOff x="0" y="0"/>
          <a:chExt cx="0" cy="0"/>
        </a:xfrm>
      </p:grpSpPr>
      <p:pic>
        <p:nvPicPr>
          <p:cNvPr id="133" name="Google Shape;133;p24"/>
          <p:cNvPicPr preferRelativeResize="0"/>
          <p:nvPr/>
        </p:nvPicPr>
        <p:blipFill rotWithShape="1">
          <a:blip r:embed="rId2">
            <a:alphaModFix/>
          </a:blip>
          <a:srcRect/>
          <a:stretch/>
        </p:blipFill>
        <p:spPr>
          <a:xfrm>
            <a:off x="-24800" y="-11650"/>
            <a:ext cx="9193601" cy="5166800"/>
          </a:xfrm>
          <a:prstGeom prst="rect">
            <a:avLst/>
          </a:prstGeom>
          <a:noFill/>
          <a:ln>
            <a:noFill/>
          </a:ln>
        </p:spPr>
      </p:pic>
      <p:sp>
        <p:nvSpPr>
          <p:cNvPr id="134" name="Google Shape;134;p24"/>
          <p:cNvSpPr txBox="1">
            <a:spLocks noGrp="1"/>
          </p:cNvSpPr>
          <p:nvPr>
            <p:ph type="title" hasCustomPrompt="1"/>
          </p:nvPr>
        </p:nvSpPr>
        <p:spPr>
          <a:xfrm>
            <a:off x="1989600" y="1227313"/>
            <a:ext cx="51648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5" name="Google Shape;135;p24"/>
          <p:cNvSpPr txBox="1">
            <a:spLocks noGrp="1"/>
          </p:cNvSpPr>
          <p:nvPr>
            <p:ph type="subTitle" idx="1"/>
          </p:nvPr>
        </p:nvSpPr>
        <p:spPr>
          <a:xfrm>
            <a:off x="1989600" y="2055635"/>
            <a:ext cx="5164800" cy="4452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6" name="Google Shape;136;p24"/>
          <p:cNvSpPr txBox="1">
            <a:spLocks noGrp="1"/>
          </p:cNvSpPr>
          <p:nvPr>
            <p:ph type="title" idx="2" hasCustomPrompt="1"/>
          </p:nvPr>
        </p:nvSpPr>
        <p:spPr>
          <a:xfrm>
            <a:off x="1989600" y="2642658"/>
            <a:ext cx="51648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7" name="Google Shape;137;p24"/>
          <p:cNvSpPr txBox="1">
            <a:spLocks noGrp="1"/>
          </p:cNvSpPr>
          <p:nvPr>
            <p:ph type="subTitle" idx="3"/>
          </p:nvPr>
        </p:nvSpPr>
        <p:spPr>
          <a:xfrm>
            <a:off x="1989600" y="3470981"/>
            <a:ext cx="5164800" cy="4452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982398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t="29" b="19"/>
          <a:stretch/>
        </p:blipFill>
        <p:spPr>
          <a:xfrm>
            <a:off x="-27200" y="-11650"/>
            <a:ext cx="9198401" cy="5166800"/>
          </a:xfrm>
          <a:prstGeom prst="rect">
            <a:avLst/>
          </a:prstGeom>
          <a:noFill/>
          <a:ln>
            <a:noFill/>
          </a:ln>
        </p:spPr>
      </p:pic>
      <p:sp>
        <p:nvSpPr>
          <p:cNvPr id="14" name="Google Shape;14;p3"/>
          <p:cNvSpPr txBox="1">
            <a:spLocks noGrp="1"/>
          </p:cNvSpPr>
          <p:nvPr>
            <p:ph type="title"/>
          </p:nvPr>
        </p:nvSpPr>
        <p:spPr>
          <a:xfrm>
            <a:off x="720000" y="1948344"/>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4039075" y="787325"/>
            <a:ext cx="1065900" cy="10659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4500" b="1">
                <a:latin typeface="Poppins"/>
                <a:ea typeface="Poppins"/>
                <a:cs typeface="Poppins"/>
                <a:sym typeface="Poppi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2031900" y="3019775"/>
            <a:ext cx="5080200" cy="480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29" b="19"/>
          <a:stretch/>
        </p:blipFill>
        <p:spPr>
          <a:xfrm>
            <a:off x="-23300" y="-9475"/>
            <a:ext cx="9190601" cy="5162450"/>
          </a:xfrm>
          <a:prstGeom prst="rect">
            <a:avLst/>
          </a:prstGeom>
          <a:noFill/>
          <a:ln>
            <a:noFill/>
          </a:ln>
        </p:spPr>
      </p:pic>
      <p:sp>
        <p:nvSpPr>
          <p:cNvPr id="19" name="Google Shape;19;p4"/>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 name="Google Shape;20;p4"/>
          <p:cNvSpPr txBox="1">
            <a:spLocks noGrp="1"/>
          </p:cNvSpPr>
          <p:nvPr>
            <p:ph type="body" idx="1"/>
          </p:nvPr>
        </p:nvSpPr>
        <p:spPr>
          <a:xfrm>
            <a:off x="720000" y="1065500"/>
            <a:ext cx="7704000" cy="3537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2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23300" y="-13075"/>
            <a:ext cx="9209599" cy="5169651"/>
          </a:xfrm>
          <a:prstGeom prst="rect">
            <a:avLst/>
          </a:prstGeom>
          <a:noFill/>
          <a:ln>
            <a:noFill/>
          </a:ln>
        </p:spPr>
      </p:pic>
      <p:sp>
        <p:nvSpPr>
          <p:cNvPr id="29" name="Google Shape;29;p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l="59" r="59"/>
          <a:stretch/>
        </p:blipFill>
        <p:spPr>
          <a:xfrm>
            <a:off x="-35900" y="-13010"/>
            <a:ext cx="9198401" cy="5169520"/>
          </a:xfrm>
          <a:prstGeom prst="rect">
            <a:avLst/>
          </a:prstGeom>
          <a:noFill/>
          <a:ln>
            <a:noFill/>
          </a:ln>
        </p:spPr>
      </p:pic>
      <p:sp>
        <p:nvSpPr>
          <p:cNvPr id="32" name="Google Shape;32;p7"/>
          <p:cNvSpPr txBox="1">
            <a:spLocks noGrp="1"/>
          </p:cNvSpPr>
          <p:nvPr>
            <p:ph type="body" idx="1"/>
          </p:nvPr>
        </p:nvSpPr>
        <p:spPr>
          <a:xfrm>
            <a:off x="1105025" y="1402600"/>
            <a:ext cx="5395500" cy="2801100"/>
          </a:xfrm>
          <a:prstGeom prst="rect">
            <a:avLst/>
          </a:prstGeom>
        </p:spPr>
        <p:txBody>
          <a:bodyPr spcFirstLastPara="1" wrap="square" lIns="91425" tIns="91425" rIns="91425" bIns="91425" anchor="ctr"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33" name="Google Shape;33;p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lt1"/>
        </a:solidFill>
        <a:effectLst/>
      </p:bgPr>
    </p:bg>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35151" y="-17475"/>
            <a:ext cx="9214301" cy="5178450"/>
          </a:xfrm>
          <a:prstGeom prst="rect">
            <a:avLst/>
          </a:prstGeom>
          <a:noFill/>
          <a:ln>
            <a:noFill/>
          </a:ln>
        </p:spPr>
      </p:pic>
      <p:sp>
        <p:nvSpPr>
          <p:cNvPr id="50" name="Google Shape;50;p13"/>
          <p:cNvSpPr txBox="1">
            <a:spLocks noGrp="1"/>
          </p:cNvSpPr>
          <p:nvPr>
            <p:ph type="title"/>
          </p:nvPr>
        </p:nvSpPr>
        <p:spPr>
          <a:xfrm>
            <a:off x="3348500" y="1742775"/>
            <a:ext cx="192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1" name="Google Shape;51;p13"/>
          <p:cNvSpPr txBox="1">
            <a:spLocks noGrp="1"/>
          </p:cNvSpPr>
          <p:nvPr>
            <p:ph type="title" idx="2" hasCustomPrompt="1"/>
          </p:nvPr>
        </p:nvSpPr>
        <p:spPr>
          <a:xfrm>
            <a:off x="6312050" y="3040500"/>
            <a:ext cx="572700" cy="5727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b="1">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 name="Google Shape;52;p13"/>
          <p:cNvSpPr txBox="1">
            <a:spLocks noGrp="1"/>
          </p:cNvSpPr>
          <p:nvPr>
            <p:ph type="subTitle" idx="1"/>
          </p:nvPr>
        </p:nvSpPr>
        <p:spPr>
          <a:xfrm>
            <a:off x="3348500" y="2253100"/>
            <a:ext cx="19227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3" name="Google Shape;53;p13"/>
          <p:cNvSpPr txBox="1">
            <a:spLocks noGrp="1"/>
          </p:cNvSpPr>
          <p:nvPr>
            <p:ph type="title" idx="3"/>
          </p:nvPr>
        </p:nvSpPr>
        <p:spPr>
          <a:xfrm>
            <a:off x="6235850" y="1742775"/>
            <a:ext cx="192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4" name="Google Shape;54;p13"/>
          <p:cNvSpPr txBox="1">
            <a:spLocks noGrp="1"/>
          </p:cNvSpPr>
          <p:nvPr>
            <p:ph type="subTitle" idx="4"/>
          </p:nvPr>
        </p:nvSpPr>
        <p:spPr>
          <a:xfrm>
            <a:off x="6235850" y="2253100"/>
            <a:ext cx="19227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5" name="Google Shape;55;p13"/>
          <p:cNvSpPr txBox="1">
            <a:spLocks noGrp="1"/>
          </p:cNvSpPr>
          <p:nvPr>
            <p:ph type="title" idx="5"/>
          </p:nvPr>
        </p:nvSpPr>
        <p:spPr>
          <a:xfrm>
            <a:off x="3348500" y="3608375"/>
            <a:ext cx="192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6" name="Google Shape;56;p13"/>
          <p:cNvSpPr txBox="1">
            <a:spLocks noGrp="1"/>
          </p:cNvSpPr>
          <p:nvPr>
            <p:ph type="subTitle" idx="6"/>
          </p:nvPr>
        </p:nvSpPr>
        <p:spPr>
          <a:xfrm>
            <a:off x="3348500" y="4118700"/>
            <a:ext cx="1889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7" name="Google Shape;57;p13"/>
          <p:cNvSpPr txBox="1">
            <a:spLocks noGrp="1"/>
          </p:cNvSpPr>
          <p:nvPr>
            <p:ph type="title" idx="7"/>
          </p:nvPr>
        </p:nvSpPr>
        <p:spPr>
          <a:xfrm>
            <a:off x="6235850" y="3608375"/>
            <a:ext cx="192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8" name="Google Shape;58;p13"/>
          <p:cNvSpPr txBox="1">
            <a:spLocks noGrp="1"/>
          </p:cNvSpPr>
          <p:nvPr>
            <p:ph type="subTitle" idx="8"/>
          </p:nvPr>
        </p:nvSpPr>
        <p:spPr>
          <a:xfrm>
            <a:off x="6235850" y="4118700"/>
            <a:ext cx="19227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9" name="Google Shape;59;p13"/>
          <p:cNvSpPr txBox="1">
            <a:spLocks noGrp="1"/>
          </p:cNvSpPr>
          <p:nvPr>
            <p:ph type="title" idx="9" hasCustomPrompt="1"/>
          </p:nvPr>
        </p:nvSpPr>
        <p:spPr>
          <a:xfrm>
            <a:off x="3466250" y="3040500"/>
            <a:ext cx="572700" cy="5727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b="1">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title" idx="13" hasCustomPrompt="1"/>
          </p:nvPr>
        </p:nvSpPr>
        <p:spPr>
          <a:xfrm>
            <a:off x="3466250" y="1119000"/>
            <a:ext cx="572700" cy="5727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b="1">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title" idx="14" hasCustomPrompt="1"/>
          </p:nvPr>
        </p:nvSpPr>
        <p:spPr>
          <a:xfrm>
            <a:off x="6312050" y="1119000"/>
            <a:ext cx="572700" cy="5727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b="1">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title" idx="15"/>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1">
    <p:bg>
      <p:bgPr>
        <a:solidFill>
          <a:schemeClr val="lt1"/>
        </a:solidFill>
        <a:effectLst/>
      </p:bgPr>
    </p:bg>
    <p:spTree>
      <p:nvGrpSpPr>
        <p:cNvPr id="1" name="Shape 63"/>
        <p:cNvGrpSpPr/>
        <p:nvPr/>
      </p:nvGrpSpPr>
      <p:grpSpPr>
        <a:xfrm>
          <a:off x="0" y="0"/>
          <a:ext cx="0" cy="0"/>
          <a:chOff x="0" y="0"/>
          <a:chExt cx="0" cy="0"/>
        </a:xfrm>
      </p:grpSpPr>
      <p:pic>
        <p:nvPicPr>
          <p:cNvPr id="64" name="Google Shape;64;p14"/>
          <p:cNvPicPr preferRelativeResize="0"/>
          <p:nvPr/>
        </p:nvPicPr>
        <p:blipFill rotWithShape="1">
          <a:blip r:embed="rId2">
            <a:alphaModFix/>
          </a:blip>
          <a:srcRect t="59" b="59"/>
          <a:stretch/>
        </p:blipFill>
        <p:spPr>
          <a:xfrm>
            <a:off x="-35425" y="-19885"/>
            <a:ext cx="9198401" cy="5163386"/>
          </a:xfrm>
          <a:prstGeom prst="rect">
            <a:avLst/>
          </a:prstGeom>
          <a:noFill/>
          <a:ln>
            <a:noFill/>
          </a:ln>
        </p:spPr>
      </p:pic>
      <p:sp>
        <p:nvSpPr>
          <p:cNvPr id="65" name="Google Shape;65;p14"/>
          <p:cNvSpPr txBox="1">
            <a:spLocks noGrp="1"/>
          </p:cNvSpPr>
          <p:nvPr>
            <p:ph type="title"/>
          </p:nvPr>
        </p:nvSpPr>
        <p:spPr>
          <a:xfrm>
            <a:off x="928425" y="2880150"/>
            <a:ext cx="4394400" cy="600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6" name="Google Shape;66;p14"/>
          <p:cNvSpPr txBox="1">
            <a:spLocks noGrp="1"/>
          </p:cNvSpPr>
          <p:nvPr>
            <p:ph type="subTitle" idx="1"/>
          </p:nvPr>
        </p:nvSpPr>
        <p:spPr>
          <a:xfrm>
            <a:off x="928425" y="1663050"/>
            <a:ext cx="4394400" cy="1217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3">
  <p:cSld name="CUSTOM_2_1_1">
    <p:bg>
      <p:bgPr>
        <a:blipFill>
          <a:blip r:embed="rId2">
            <a:alphaModFix/>
          </a:blip>
          <a:stretch>
            <a:fillRect/>
          </a:stretch>
        </a:blipFill>
        <a:effectLst/>
      </p:bgPr>
    </p:bg>
    <p:spTree>
      <p:nvGrpSpPr>
        <p:cNvPr id="1" name="Shape 80"/>
        <p:cNvGrpSpPr/>
        <p:nvPr/>
      </p:nvGrpSpPr>
      <p:grpSpPr>
        <a:xfrm>
          <a:off x="0" y="0"/>
          <a:ext cx="0" cy="0"/>
          <a:chOff x="0" y="0"/>
          <a:chExt cx="0" cy="0"/>
        </a:xfrm>
      </p:grpSpPr>
      <p:sp>
        <p:nvSpPr>
          <p:cNvPr id="81" name="Google Shape;81;p18"/>
          <p:cNvSpPr txBox="1">
            <a:spLocks noGrp="1"/>
          </p:cNvSpPr>
          <p:nvPr>
            <p:ph type="subTitle" idx="1"/>
          </p:nvPr>
        </p:nvSpPr>
        <p:spPr>
          <a:xfrm>
            <a:off x="720000" y="2297700"/>
            <a:ext cx="4027800" cy="1435800"/>
          </a:xfrm>
          <a:prstGeom prst="rect">
            <a:avLst/>
          </a:prstGeom>
          <a:noFill/>
          <a:ln>
            <a:noFill/>
          </a:ln>
        </p:spPr>
        <p:txBody>
          <a:bodyPr spcFirstLastPara="1" wrap="square" lIns="91425" tIns="91425" rIns="91425" bIns="91425" anchor="ctr" anchorCtr="0">
            <a:noAutofit/>
          </a:bodyPr>
          <a:lstStyle>
            <a:lvl1pPr marR="50800" lvl="0" rtl="0">
              <a:spcBef>
                <a:spcPts val="0"/>
              </a:spcBef>
              <a:spcAft>
                <a:spcPts val="0"/>
              </a:spcAft>
              <a:buClr>
                <a:schemeClr val="dk1"/>
              </a:buClr>
              <a:buSzPts val="1200"/>
              <a:buFont typeface="Poppins"/>
              <a:buChar char="●"/>
              <a:defRPr>
                <a:solidFill>
                  <a:schemeClr val="dk1"/>
                </a:solidFill>
                <a:latin typeface="Poppins"/>
                <a:ea typeface="Poppins"/>
                <a:cs typeface="Poppins"/>
                <a:sym typeface="Poppins"/>
              </a:defRPr>
            </a:lvl1pPr>
            <a:lvl2pPr lvl="1" rtl="0">
              <a:lnSpc>
                <a:spcPct val="100000"/>
              </a:lnSpc>
              <a:spcBef>
                <a:spcPts val="0"/>
              </a:spcBef>
              <a:spcAft>
                <a:spcPts val="0"/>
              </a:spcAft>
              <a:buSzPts val="1400"/>
              <a:buFont typeface="Poppins"/>
              <a:buChar char="○"/>
              <a:defRPr>
                <a:latin typeface="Poppins"/>
                <a:ea typeface="Poppins"/>
                <a:cs typeface="Poppins"/>
                <a:sym typeface="Poppins"/>
              </a:defRPr>
            </a:lvl2pPr>
            <a:lvl3pPr lvl="2" rtl="0">
              <a:lnSpc>
                <a:spcPct val="100000"/>
              </a:lnSpc>
              <a:spcBef>
                <a:spcPts val="0"/>
              </a:spcBef>
              <a:spcAft>
                <a:spcPts val="0"/>
              </a:spcAft>
              <a:buSzPts val="1400"/>
              <a:buFont typeface="Poppins"/>
              <a:buChar char="■"/>
              <a:defRPr>
                <a:latin typeface="Poppins"/>
                <a:ea typeface="Poppins"/>
                <a:cs typeface="Poppins"/>
                <a:sym typeface="Poppins"/>
              </a:defRPr>
            </a:lvl3pPr>
            <a:lvl4pPr lvl="3" rtl="0">
              <a:lnSpc>
                <a:spcPct val="100000"/>
              </a:lnSpc>
              <a:spcBef>
                <a:spcPts val="0"/>
              </a:spcBef>
              <a:spcAft>
                <a:spcPts val="0"/>
              </a:spcAft>
              <a:buSzPts val="1400"/>
              <a:buFont typeface="Poppins"/>
              <a:buChar char="●"/>
              <a:defRPr>
                <a:latin typeface="Poppins"/>
                <a:ea typeface="Poppins"/>
                <a:cs typeface="Poppins"/>
                <a:sym typeface="Poppins"/>
              </a:defRPr>
            </a:lvl4pPr>
            <a:lvl5pPr lvl="4" rtl="0">
              <a:lnSpc>
                <a:spcPct val="100000"/>
              </a:lnSpc>
              <a:spcBef>
                <a:spcPts val="0"/>
              </a:spcBef>
              <a:spcAft>
                <a:spcPts val="0"/>
              </a:spcAft>
              <a:buSzPts val="1400"/>
              <a:buFont typeface="Poppins"/>
              <a:buChar char="○"/>
              <a:defRPr>
                <a:latin typeface="Poppins"/>
                <a:ea typeface="Poppins"/>
                <a:cs typeface="Poppins"/>
                <a:sym typeface="Poppins"/>
              </a:defRPr>
            </a:lvl5pPr>
            <a:lvl6pPr lvl="5" rtl="0">
              <a:lnSpc>
                <a:spcPct val="100000"/>
              </a:lnSpc>
              <a:spcBef>
                <a:spcPts val="0"/>
              </a:spcBef>
              <a:spcAft>
                <a:spcPts val="0"/>
              </a:spcAft>
              <a:buSzPts val="1400"/>
              <a:buFont typeface="Poppins"/>
              <a:buChar char="■"/>
              <a:defRPr>
                <a:latin typeface="Poppins"/>
                <a:ea typeface="Poppins"/>
                <a:cs typeface="Poppins"/>
                <a:sym typeface="Poppins"/>
              </a:defRPr>
            </a:lvl6pPr>
            <a:lvl7pPr lvl="6" rtl="0">
              <a:lnSpc>
                <a:spcPct val="100000"/>
              </a:lnSpc>
              <a:spcBef>
                <a:spcPts val="0"/>
              </a:spcBef>
              <a:spcAft>
                <a:spcPts val="0"/>
              </a:spcAft>
              <a:buSzPts val="1400"/>
              <a:buFont typeface="Poppins"/>
              <a:buChar char="●"/>
              <a:defRPr>
                <a:latin typeface="Poppins"/>
                <a:ea typeface="Poppins"/>
                <a:cs typeface="Poppins"/>
                <a:sym typeface="Poppins"/>
              </a:defRPr>
            </a:lvl7pPr>
            <a:lvl8pPr lvl="7" rtl="0">
              <a:lnSpc>
                <a:spcPct val="100000"/>
              </a:lnSpc>
              <a:spcBef>
                <a:spcPts val="0"/>
              </a:spcBef>
              <a:spcAft>
                <a:spcPts val="0"/>
              </a:spcAft>
              <a:buSzPts val="1400"/>
              <a:buFont typeface="Poppins"/>
              <a:buChar char="○"/>
              <a:defRPr>
                <a:latin typeface="Poppins"/>
                <a:ea typeface="Poppins"/>
                <a:cs typeface="Poppins"/>
                <a:sym typeface="Poppins"/>
              </a:defRPr>
            </a:lvl8pPr>
            <a:lvl9pPr lvl="8" rtl="0">
              <a:lnSpc>
                <a:spcPct val="100000"/>
              </a:lnSpc>
              <a:spcBef>
                <a:spcPts val="0"/>
              </a:spcBef>
              <a:spcAft>
                <a:spcPts val="0"/>
              </a:spcAft>
              <a:buSzPts val="1400"/>
              <a:buFont typeface="Poppins"/>
              <a:buChar char="■"/>
              <a:defRPr>
                <a:latin typeface="Poppins"/>
                <a:ea typeface="Poppins"/>
                <a:cs typeface="Poppins"/>
                <a:sym typeface="Poppins"/>
              </a:defRPr>
            </a:lvl9pPr>
          </a:lstStyle>
          <a:p>
            <a:endParaRPr/>
          </a:p>
        </p:txBody>
      </p:sp>
      <p:sp>
        <p:nvSpPr>
          <p:cNvPr id="82" name="Google Shape;82;p18"/>
          <p:cNvSpPr txBox="1">
            <a:spLocks noGrp="1"/>
          </p:cNvSpPr>
          <p:nvPr>
            <p:ph type="title"/>
          </p:nvPr>
        </p:nvSpPr>
        <p:spPr>
          <a:xfrm>
            <a:off x="720000" y="1770000"/>
            <a:ext cx="1813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3" name="Google Shape;83;p18"/>
          <p:cNvSpPr txBox="1">
            <a:spLocks noGrp="1"/>
          </p:cNvSpPr>
          <p:nvPr>
            <p:ph type="title" idx="2"/>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rtl="0">
              <a:lnSpc>
                <a:spcPct val="115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8" r:id="rId6"/>
    <p:sldLayoutId id="2147483659" r:id="rId7"/>
    <p:sldLayoutId id="2147483660" r:id="rId8"/>
    <p:sldLayoutId id="2147483664" r:id="rId9"/>
    <p:sldLayoutId id="2147483666" r:id="rId10"/>
    <p:sldLayoutId id="2147483676" r:id="rId11"/>
    <p:sldLayoutId id="2147483677" r:id="rId12"/>
    <p:sldLayoutId id="2147483678" r:id="rId13"/>
    <p:sldLayoutId id="214748368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33.png"/><Relationship Id="rId4" Type="http://schemas.openxmlformats.org/officeDocument/2006/relationships/image" Target="../media/image27.gif"/></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webp"/><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5.webp"/></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9.webp"/><Relationship Id="rId5" Type="http://schemas.openxmlformats.org/officeDocument/2006/relationships/image" Target="../media/image17.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511404" y="940897"/>
            <a:ext cx="8121191" cy="24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b="1" dirty="0" err="1"/>
              <a:t>Rolul</a:t>
            </a:r>
            <a:r>
              <a:rPr lang="en-US" sz="4000" b="1" dirty="0"/>
              <a:t> </a:t>
            </a:r>
            <a:r>
              <a:rPr lang="en-US" sz="4000" b="1" dirty="0" err="1"/>
              <a:t>algoritmilor</a:t>
            </a:r>
            <a:r>
              <a:rPr lang="en-US" sz="4000" b="1" dirty="0"/>
              <a:t> </a:t>
            </a:r>
            <a:r>
              <a:rPr lang="ro-RO" sz="4000" b="1" dirty="0"/>
              <a:t>geometrici</a:t>
            </a:r>
            <a:r>
              <a:rPr lang="en-US" sz="4000" b="1" dirty="0"/>
              <a:t> </a:t>
            </a:r>
            <a:r>
              <a:rPr lang="ro-RO" sz="4000" b="1" dirty="0"/>
              <a:t>în criptografie</a:t>
            </a:r>
            <a:endParaRPr sz="4000" b="1" dirty="0"/>
          </a:p>
        </p:txBody>
      </p:sp>
      <p:sp>
        <p:nvSpPr>
          <p:cNvPr id="173" name="Google Shape;173;p35"/>
          <p:cNvSpPr txBox="1">
            <a:spLocks noGrp="1"/>
          </p:cNvSpPr>
          <p:nvPr>
            <p:ph type="subTitle" idx="1"/>
          </p:nvPr>
        </p:nvSpPr>
        <p:spPr>
          <a:xfrm>
            <a:off x="782424" y="3465286"/>
            <a:ext cx="5955486" cy="737317"/>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ro-RO" dirty="0">
                <a:latin typeface="Poppins" panose="00000500000000000000" pitchFamily="2" charset="0"/>
                <a:cs typeface="Poppins" panose="00000500000000000000" pitchFamily="2" charset="0"/>
              </a:rPr>
              <a:t>Absolvent</a:t>
            </a:r>
            <a:r>
              <a:rPr lang="en-US" dirty="0">
                <a:latin typeface="Poppins" panose="00000500000000000000" pitchFamily="2" charset="0"/>
                <a:cs typeface="Poppins" panose="00000500000000000000" pitchFamily="2" charset="0"/>
              </a:rPr>
              <a:t>:</a:t>
            </a:r>
            <a:r>
              <a:rPr lang="ro-RO" dirty="0">
                <a:latin typeface="Poppins" panose="00000500000000000000" pitchFamily="2" charset="0"/>
                <a:cs typeface="Poppins" panose="00000500000000000000" pitchFamily="2" charset="0"/>
              </a:rPr>
              <a:t> </a:t>
            </a:r>
            <a:r>
              <a:rPr lang="en" dirty="0">
                <a:latin typeface="Poppins" panose="00000500000000000000" pitchFamily="2" charset="0"/>
                <a:cs typeface="Poppins" panose="00000500000000000000" pitchFamily="2" charset="0"/>
              </a:rPr>
              <a:t>Cuciureanu Dragos-Adrian</a:t>
            </a:r>
            <a:endParaRPr lang="ro-RO" dirty="0">
              <a:latin typeface="Poppins" panose="00000500000000000000" pitchFamily="2" charset="0"/>
              <a:cs typeface="Poppins" panose="00000500000000000000" pitchFamily="2" charset="0"/>
            </a:endParaRPr>
          </a:p>
          <a:p>
            <a:pPr marL="0" lvl="0" indent="0" algn="l" rtl="0">
              <a:spcBef>
                <a:spcPts val="0"/>
              </a:spcBef>
              <a:spcAft>
                <a:spcPts val="0"/>
              </a:spcAft>
              <a:buNone/>
            </a:pPr>
            <a:r>
              <a:rPr lang="en-US" dirty="0" err="1">
                <a:latin typeface="Poppins" panose="00000500000000000000" pitchFamily="2" charset="0"/>
                <a:cs typeface="Poppins" panose="00000500000000000000" pitchFamily="2" charset="0"/>
              </a:rPr>
              <a:t>Coordonator</a:t>
            </a:r>
            <a:r>
              <a:rPr lang="en-US" dirty="0">
                <a:latin typeface="Poppins" panose="00000500000000000000" pitchFamily="2" charset="0"/>
                <a:cs typeface="Poppins" panose="00000500000000000000" pitchFamily="2" charset="0"/>
              </a:rPr>
              <a:t> </a:t>
            </a:r>
            <a:r>
              <a:rPr lang="en-US" dirty="0" err="1">
                <a:latin typeface="Poppins" panose="00000500000000000000" pitchFamily="2" charset="0"/>
                <a:cs typeface="Poppins" panose="00000500000000000000" pitchFamily="2" charset="0"/>
              </a:rPr>
              <a:t>științific</a:t>
            </a:r>
            <a:r>
              <a:rPr lang="en-US" dirty="0">
                <a:latin typeface="Poppins" panose="00000500000000000000" pitchFamily="2" charset="0"/>
                <a:cs typeface="Poppins" panose="00000500000000000000" pitchFamily="2" charset="0"/>
              </a:rPr>
              <a:t>: Prof. Dr. </a:t>
            </a:r>
            <a:r>
              <a:rPr lang="en-US" dirty="0" err="1">
                <a:latin typeface="Poppins" panose="00000500000000000000" pitchFamily="2" charset="0"/>
                <a:cs typeface="Poppins" panose="00000500000000000000" pitchFamily="2" charset="0"/>
              </a:rPr>
              <a:t>Stupariu</a:t>
            </a:r>
            <a:r>
              <a:rPr lang="en-US" dirty="0">
                <a:latin typeface="Poppins" panose="00000500000000000000" pitchFamily="2" charset="0"/>
                <a:cs typeface="Poppins" panose="00000500000000000000" pitchFamily="2" charset="0"/>
              </a:rPr>
              <a:t> Mihai-Sorin</a:t>
            </a:r>
            <a:endParaRPr lang="en" dirty="0">
              <a:latin typeface="Poppins" panose="00000500000000000000" pitchFamily="2" charset="0"/>
              <a:cs typeface="Poppins" panose="00000500000000000000"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1" name="Google Shape;223;p41">
            <a:extLst>
              <a:ext uri="{FF2B5EF4-FFF2-40B4-BE49-F238E27FC236}">
                <a16:creationId xmlns:a16="http://schemas.microsoft.com/office/drawing/2014/main" id="{D855A7FC-47D8-90C8-C771-316A80D40517}"/>
              </a:ext>
            </a:extLst>
          </p:cNvPr>
          <p:cNvSpPr txBox="1">
            <a:spLocks/>
          </p:cNvSpPr>
          <p:nvPr/>
        </p:nvSpPr>
        <p:spPr>
          <a:xfrm>
            <a:off x="569171" y="194351"/>
            <a:ext cx="6343200" cy="83317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o-RO" sz="3200" b="1" dirty="0">
                <a:solidFill>
                  <a:schemeClr val="tx1"/>
                </a:solidFill>
                <a:latin typeface="Poppins SemiBold" panose="00000700000000000000" pitchFamily="2" charset="0"/>
                <a:cs typeface="Poppins SemiBold" panose="00000700000000000000" pitchFamily="2" charset="0"/>
              </a:rPr>
              <a:t>Algoritmi implementați</a:t>
            </a:r>
            <a:endParaRPr lang="pt-BR" sz="3200" b="1" dirty="0">
              <a:solidFill>
                <a:schemeClr val="tx1"/>
              </a:solidFill>
              <a:latin typeface="Poppins SemiBold" panose="00000700000000000000" pitchFamily="2" charset="0"/>
              <a:cs typeface="Poppins SemiBold" panose="00000700000000000000" pitchFamily="2" charset="0"/>
            </a:endParaRP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5C946B10-1912-EFAA-67D9-CE54E0204F93}"/>
                  </a:ext>
                </a:extLst>
              </p:cNvPr>
              <p:cNvSpPr txBox="1"/>
              <p:nvPr/>
            </p:nvSpPr>
            <p:spPr>
              <a:xfrm>
                <a:off x="569170" y="1135760"/>
                <a:ext cx="7141955" cy="1981889"/>
              </a:xfrm>
              <a:prstGeom prst="rect">
                <a:avLst/>
              </a:prstGeom>
              <a:noFill/>
            </p:spPr>
            <p:txBody>
              <a:bodyPr wrap="square">
                <a:spAutoFit/>
              </a:bodyPr>
              <a:lstStyle/>
              <a:p>
                <a:pPr algn="just"/>
                <a:r>
                  <a:rPr lang="ro-RO" sz="1200" dirty="0">
                    <a:solidFill>
                      <a:schemeClr val="tx1"/>
                    </a:solidFill>
                    <a:latin typeface="Poppins" panose="00000500000000000000" pitchFamily="2" charset="0"/>
                    <a:cs typeface="Poppins" panose="00000500000000000000" pitchFamily="2" charset="0"/>
                  </a:rPr>
                  <a:t>Aceasta este lista cu cei 14 algoritmi implementați în aplicație</a:t>
                </a:r>
                <a:r>
                  <a:rPr lang="en-US" sz="1200" dirty="0">
                    <a:solidFill>
                      <a:schemeClr val="tx1"/>
                    </a:solidFill>
                    <a:latin typeface="Poppins" panose="00000500000000000000" pitchFamily="2" charset="0"/>
                    <a:cs typeface="Poppins" panose="00000500000000000000" pitchFamily="2" charset="0"/>
                  </a:rPr>
                  <a:t>:</a:t>
                </a:r>
                <a:endParaRPr lang="ro-RO" sz="1200" dirty="0">
                  <a:solidFill>
                    <a:schemeClr val="tx1"/>
                  </a:solidFill>
                  <a:latin typeface="Poppins" panose="00000500000000000000" pitchFamily="2" charset="0"/>
                  <a:cs typeface="Poppins" panose="00000500000000000000" pitchFamily="2" charset="0"/>
                </a:endParaRPr>
              </a:p>
              <a:p>
                <a:pPr marL="171450" lvl="4"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adunarea a două puncte pe o curbă eliptică în </a:t>
                </a:r>
                <a14:m>
                  <m:oMath xmlns:m="http://schemas.openxmlformats.org/officeDocument/2006/math">
                    <m:r>
                      <a:rPr lang="en-US" sz="1200" i="1">
                        <a:solidFill>
                          <a:schemeClr val="tx1"/>
                        </a:solidFill>
                        <a:latin typeface="Cambria Math" panose="02040503050406030204" pitchFamily="18" charset="0"/>
                        <a:cs typeface="Poppins" panose="00000500000000000000" pitchFamily="2" charset="0"/>
                      </a:rPr>
                      <m:t>ℝ</m:t>
                    </m:r>
                  </m:oMath>
                </a14:m>
                <a:r>
                  <a:rPr lang="ro-RO" sz="1200" dirty="0">
                    <a:solidFill>
                      <a:schemeClr val="tx1"/>
                    </a:solidFill>
                    <a:latin typeface="Poppins" panose="00000500000000000000" pitchFamily="2" charset="0"/>
                    <a:cs typeface="Poppins" panose="00000500000000000000" pitchFamily="2" charset="0"/>
                  </a:rPr>
                  <a:t> și </a:t>
                </a:r>
                <a14:m>
                  <m:oMath xmlns:m="http://schemas.openxmlformats.org/officeDocument/2006/math">
                    <m:sSub>
                      <m:sSubPr>
                        <m:ctrlPr>
                          <a:rPr lang="en-US" sz="1200" b="0" i="1" dirty="0" smtClean="0">
                            <a:solidFill>
                              <a:schemeClr val="tx1"/>
                            </a:solidFill>
                            <a:latin typeface="Cambria Math" panose="02040503050406030204" pitchFamily="18" charset="0"/>
                            <a:cs typeface="Poppins" panose="00000500000000000000" pitchFamily="2" charset="0"/>
                          </a:rPr>
                        </m:ctrlPr>
                      </m:sSubPr>
                      <m:e>
                        <m:r>
                          <a:rPr lang="en-US" sz="1200" b="0" i="1" dirty="0" smtClean="0">
                            <a:solidFill>
                              <a:schemeClr val="tx1"/>
                            </a:solidFill>
                            <a:latin typeface="Cambria Math" panose="02040503050406030204" pitchFamily="18" charset="0"/>
                            <a:cs typeface="Poppins" panose="00000500000000000000" pitchFamily="2" charset="0"/>
                          </a:rPr>
                          <m:t>𝔽</m:t>
                        </m:r>
                      </m:e>
                      <m:sub>
                        <m:r>
                          <a:rPr lang="en-US" sz="1200" b="0" i="1" dirty="0" smtClean="0">
                            <a:solidFill>
                              <a:schemeClr val="tx1"/>
                            </a:solidFill>
                            <a:latin typeface="Cambria Math" panose="02040503050406030204" pitchFamily="18" charset="0"/>
                            <a:cs typeface="Poppins" panose="00000500000000000000" pitchFamily="2" charset="0"/>
                          </a:rPr>
                          <m:t>𝑝</m:t>
                        </m:r>
                      </m:sub>
                    </m:sSub>
                  </m:oMath>
                </a14:m>
                <a:endParaRPr lang="ro-RO" sz="1200" dirty="0">
                  <a:solidFill>
                    <a:schemeClr val="tx1"/>
                  </a:solidFill>
                  <a:latin typeface="Poppins" panose="00000500000000000000" pitchFamily="2" charset="0"/>
                  <a:cs typeface="Poppins" panose="00000500000000000000" pitchFamily="2" charset="0"/>
                </a:endParaRPr>
              </a:p>
              <a:p>
                <a:pPr marL="171450" lvl="4"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înmulțirea unui punct cu un scalar pe o curbă eliptică în </a:t>
                </a:r>
                <a14:m>
                  <m:oMath xmlns:m="http://schemas.openxmlformats.org/officeDocument/2006/math">
                    <m:r>
                      <a:rPr lang="en-US" sz="1200" i="1">
                        <a:solidFill>
                          <a:schemeClr val="tx1"/>
                        </a:solidFill>
                        <a:latin typeface="Cambria Math" panose="02040503050406030204" pitchFamily="18" charset="0"/>
                        <a:cs typeface="Poppins" panose="00000500000000000000" pitchFamily="2" charset="0"/>
                      </a:rPr>
                      <m:t>ℝ</m:t>
                    </m:r>
                  </m:oMath>
                </a14:m>
                <a:r>
                  <a:rPr lang="ro-RO" sz="1200" dirty="0">
                    <a:solidFill>
                      <a:schemeClr val="tx1"/>
                    </a:solidFill>
                    <a:latin typeface="Poppins" panose="00000500000000000000" pitchFamily="2" charset="0"/>
                    <a:cs typeface="Poppins" panose="00000500000000000000" pitchFamily="2" charset="0"/>
                  </a:rPr>
                  <a:t> și </a:t>
                </a:r>
                <a14:m>
                  <m:oMath xmlns:m="http://schemas.openxmlformats.org/officeDocument/2006/math">
                    <m:sSub>
                      <m:sSubPr>
                        <m:ctrlPr>
                          <a:rPr lang="en-US" sz="1200" b="0" i="1" dirty="0" smtClean="0">
                            <a:solidFill>
                              <a:schemeClr val="tx1"/>
                            </a:solidFill>
                            <a:latin typeface="Cambria Math" panose="02040503050406030204" pitchFamily="18" charset="0"/>
                            <a:cs typeface="Poppins" panose="00000500000000000000" pitchFamily="2" charset="0"/>
                          </a:rPr>
                        </m:ctrlPr>
                      </m:sSubPr>
                      <m:e>
                        <m:r>
                          <a:rPr lang="en-US" sz="1200" b="0" i="1" dirty="0" smtClean="0">
                            <a:solidFill>
                              <a:schemeClr val="tx1"/>
                            </a:solidFill>
                            <a:latin typeface="Cambria Math" panose="02040503050406030204" pitchFamily="18" charset="0"/>
                            <a:cs typeface="Poppins" panose="00000500000000000000" pitchFamily="2" charset="0"/>
                          </a:rPr>
                          <m:t>𝔽</m:t>
                        </m:r>
                      </m:e>
                      <m:sub>
                        <m:r>
                          <a:rPr lang="en-US" sz="1200" b="0" i="1" dirty="0" smtClean="0">
                            <a:solidFill>
                              <a:schemeClr val="tx1"/>
                            </a:solidFill>
                            <a:latin typeface="Cambria Math" panose="02040503050406030204" pitchFamily="18" charset="0"/>
                            <a:cs typeface="Poppins" panose="00000500000000000000" pitchFamily="2" charset="0"/>
                          </a:rPr>
                          <m:t>𝑝</m:t>
                        </m:r>
                      </m:sub>
                    </m:sSub>
                  </m:oMath>
                </a14:m>
                <a:endParaRPr lang="ro-RO" sz="1200" dirty="0">
                  <a:solidFill>
                    <a:schemeClr val="tx1"/>
                  </a:solidFill>
                  <a:latin typeface="Poppins" panose="00000500000000000000" pitchFamily="2" charset="0"/>
                  <a:cs typeface="Poppins" panose="00000500000000000000" pitchFamily="2" charset="0"/>
                </a:endParaRPr>
              </a:p>
              <a:p>
                <a:pPr marL="171450" lvl="4"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simularea</a:t>
                </a:r>
                <a:r>
                  <a:rPr lang="en-US" sz="1200" dirty="0">
                    <a:solidFill>
                      <a:schemeClr val="tx1"/>
                    </a:solidFill>
                    <a:latin typeface="Poppins" panose="00000500000000000000" pitchFamily="2" charset="0"/>
                    <a:cs typeface="Poppins" panose="00000500000000000000" pitchFamily="2" charset="0"/>
                  </a:rPr>
                  <a:t>:</a:t>
                </a:r>
                <a:endParaRPr lang="ro-RO" sz="1200" dirty="0">
                  <a:solidFill>
                    <a:schemeClr val="tx1"/>
                  </a:solidFill>
                  <a:latin typeface="Poppins" panose="00000500000000000000" pitchFamily="2" charset="0"/>
                  <a:cs typeface="Poppins" panose="00000500000000000000" pitchFamily="2" charset="0"/>
                </a:endParaRPr>
              </a:p>
              <a:p>
                <a:pPr marL="171450" lvl="8" indent="-171450" algn="just">
                  <a:buFont typeface="Courier New" panose="02070309020205020404" pitchFamily="49" charset="0"/>
                  <a:buChar char="o"/>
                </a:pPr>
                <a:r>
                  <a:rPr lang="en-US" sz="1200" dirty="0">
                    <a:solidFill>
                      <a:schemeClr val="tx1"/>
                    </a:solidFill>
                    <a:latin typeface="Poppins" panose="00000500000000000000" pitchFamily="2" charset="0"/>
                    <a:cs typeface="Poppins" panose="00000500000000000000" pitchFamily="2" charset="0"/>
                  </a:rPr>
                  <a:t>    </a:t>
                </a:r>
                <a:r>
                  <a:rPr lang="ro-RO" sz="1200" dirty="0">
                    <a:solidFill>
                      <a:schemeClr val="tx1"/>
                    </a:solidFill>
                    <a:latin typeface="Poppins" panose="00000500000000000000" pitchFamily="2" charset="0"/>
                    <a:cs typeface="Poppins" panose="00000500000000000000" pitchFamily="2" charset="0"/>
                  </a:rPr>
                  <a:t>schimbului eliptic de chei Diffie-Hellman normal și îmbunătățit</a:t>
                </a:r>
              </a:p>
              <a:p>
                <a:pPr marL="171450" lvl="6" indent="-171450" algn="just">
                  <a:buFont typeface="Courier New" panose="02070309020205020404" pitchFamily="49" charset="0"/>
                  <a:buChar char="o"/>
                </a:pPr>
                <a:r>
                  <a:rPr lang="en-US" sz="1200" dirty="0">
                    <a:solidFill>
                      <a:schemeClr val="tx1"/>
                    </a:solidFill>
                    <a:latin typeface="Poppins" panose="00000500000000000000" pitchFamily="2" charset="0"/>
                    <a:cs typeface="Poppins" panose="00000500000000000000" pitchFamily="2" charset="0"/>
                  </a:rPr>
                  <a:t>    </a:t>
                </a:r>
                <a:r>
                  <a:rPr lang="ro-RO" sz="1200" dirty="0">
                    <a:solidFill>
                      <a:schemeClr val="tx1"/>
                    </a:solidFill>
                    <a:latin typeface="Poppins" panose="00000500000000000000" pitchFamily="2" charset="0"/>
                    <a:cs typeface="Poppins" panose="00000500000000000000" pitchFamily="2" charset="0"/>
                  </a:rPr>
                  <a:t>criptosistem</a:t>
                </a:r>
                <a:r>
                  <a:rPr lang="en-US" sz="1200" dirty="0" err="1">
                    <a:solidFill>
                      <a:schemeClr val="tx1"/>
                    </a:solidFill>
                    <a:latin typeface="Poppins" panose="00000500000000000000" pitchFamily="2" charset="0"/>
                    <a:cs typeface="Poppins" panose="00000500000000000000" pitchFamily="2" charset="0"/>
                  </a:rPr>
                  <a:t>ul</a:t>
                </a:r>
                <a:r>
                  <a:rPr lang="ro-RO" sz="1200" dirty="0">
                    <a:solidFill>
                      <a:schemeClr val="tx1"/>
                    </a:solidFill>
                    <a:latin typeface="Poppins" panose="00000500000000000000" pitchFamily="2" charset="0"/>
                    <a:cs typeface="Poppins" panose="00000500000000000000" pitchFamily="2" charset="0"/>
                  </a:rPr>
                  <a:t>ui eliptic </a:t>
                </a:r>
                <a:r>
                  <a:rPr lang="ro-RO" sz="1200" dirty="0" err="1">
                    <a:solidFill>
                      <a:schemeClr val="tx1"/>
                    </a:solidFill>
                    <a:latin typeface="Poppins" panose="00000500000000000000" pitchFamily="2" charset="0"/>
                    <a:cs typeface="Poppins" panose="00000500000000000000" pitchFamily="2" charset="0"/>
                  </a:rPr>
                  <a:t>ElGamal</a:t>
                </a:r>
                <a:r>
                  <a:rPr lang="ro-RO" sz="1200" dirty="0">
                    <a:solidFill>
                      <a:schemeClr val="tx1"/>
                    </a:solidFill>
                    <a:latin typeface="Poppins" panose="00000500000000000000" pitchFamily="2" charset="0"/>
                    <a:cs typeface="Poppins" panose="00000500000000000000" pitchFamily="2" charset="0"/>
                  </a:rPr>
                  <a:t> normal și îmbunătățit</a:t>
                </a:r>
              </a:p>
              <a:p>
                <a:pPr marL="171450" lvl="6" indent="-171450" algn="just">
                  <a:buFont typeface="Courier New" panose="02070309020205020404" pitchFamily="49" charset="0"/>
                  <a:buChar char="o"/>
                </a:pPr>
                <a:r>
                  <a:rPr lang="en-US" sz="1200" dirty="0">
                    <a:solidFill>
                      <a:schemeClr val="tx1"/>
                    </a:solidFill>
                    <a:latin typeface="Poppins" panose="00000500000000000000" pitchFamily="2" charset="0"/>
                    <a:cs typeface="Poppins" panose="00000500000000000000" pitchFamily="2" charset="0"/>
                  </a:rPr>
                  <a:t>    </a:t>
                </a:r>
                <a:r>
                  <a:rPr lang="ro-RO" sz="1200" dirty="0">
                    <a:solidFill>
                      <a:schemeClr val="tx1"/>
                    </a:solidFill>
                    <a:latin typeface="Poppins" panose="00000500000000000000" pitchFamily="2" charset="0"/>
                    <a:cs typeface="Poppins" panose="00000500000000000000" pitchFamily="2" charset="0"/>
                  </a:rPr>
                  <a:t>algoritmului eliptic de semnare digitală</a:t>
                </a:r>
              </a:p>
              <a:p>
                <a:pPr marL="171450" lvl="4"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aproximarea și simularea compromiterii problemei logaritmului discret pe curbe eliptice</a:t>
                </a:r>
              </a:p>
              <a:p>
                <a:pPr marL="171450" lvl="4"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determinarea ordinului unui punct și a unei curbe eliptice în </a:t>
                </a:r>
                <a14:m>
                  <m:oMath xmlns:m="http://schemas.openxmlformats.org/officeDocument/2006/math">
                    <m:sSub>
                      <m:sSubPr>
                        <m:ctrlPr>
                          <a:rPr lang="en-US" sz="1200" b="0" i="1" dirty="0" smtClean="0">
                            <a:solidFill>
                              <a:schemeClr val="tx1"/>
                            </a:solidFill>
                            <a:latin typeface="Cambria Math" panose="02040503050406030204" pitchFamily="18" charset="0"/>
                            <a:cs typeface="Poppins" panose="00000500000000000000" pitchFamily="2" charset="0"/>
                          </a:rPr>
                        </m:ctrlPr>
                      </m:sSubPr>
                      <m:e>
                        <m:r>
                          <a:rPr lang="en-US" sz="1200" b="0" i="1" dirty="0" smtClean="0">
                            <a:solidFill>
                              <a:schemeClr val="tx1"/>
                            </a:solidFill>
                            <a:latin typeface="Cambria Math" panose="02040503050406030204" pitchFamily="18" charset="0"/>
                            <a:cs typeface="Poppins" panose="00000500000000000000" pitchFamily="2" charset="0"/>
                          </a:rPr>
                          <m:t>𝔽</m:t>
                        </m:r>
                      </m:e>
                      <m:sub>
                        <m:r>
                          <a:rPr lang="en-US" sz="1200" b="0" i="1" dirty="0" smtClean="0">
                            <a:solidFill>
                              <a:schemeClr val="tx1"/>
                            </a:solidFill>
                            <a:latin typeface="Cambria Math" panose="02040503050406030204" pitchFamily="18" charset="0"/>
                            <a:cs typeface="Poppins" panose="00000500000000000000" pitchFamily="2" charset="0"/>
                          </a:rPr>
                          <m:t>𝑝</m:t>
                        </m:r>
                      </m:sub>
                    </m:sSub>
                  </m:oMath>
                </a14:m>
                <a:endParaRPr lang="ro-RO" sz="1200" dirty="0">
                  <a:solidFill>
                    <a:schemeClr val="tx1"/>
                  </a:solidFill>
                  <a:latin typeface="Poppins" panose="00000500000000000000" pitchFamily="2" charset="0"/>
                  <a:cs typeface="Poppins" panose="00000500000000000000" pitchFamily="2" charset="0"/>
                </a:endParaRPr>
              </a:p>
              <a:p>
                <a:pPr marL="171450" lvl="4"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generator de curbe eliptice aleatorie</a:t>
                </a:r>
              </a:p>
            </p:txBody>
          </p:sp>
        </mc:Choice>
        <mc:Fallback>
          <p:sp>
            <p:nvSpPr>
              <p:cNvPr id="2" name="TextBox 1">
                <a:extLst>
                  <a:ext uri="{FF2B5EF4-FFF2-40B4-BE49-F238E27FC236}">
                    <a16:creationId xmlns:a16="http://schemas.microsoft.com/office/drawing/2014/main" id="{5C946B10-1912-EFAA-67D9-CE54E0204F93}"/>
                  </a:ext>
                </a:extLst>
              </p:cNvPr>
              <p:cNvSpPr txBox="1">
                <a:spLocks noRot="1" noChangeAspect="1" noMove="1" noResize="1" noEditPoints="1" noAdjustHandles="1" noChangeArrowheads="1" noChangeShapeType="1" noTextEdit="1"/>
              </p:cNvSpPr>
              <p:nvPr/>
            </p:nvSpPr>
            <p:spPr>
              <a:xfrm>
                <a:off x="569170" y="1135760"/>
                <a:ext cx="7141955" cy="1981889"/>
              </a:xfrm>
              <a:prstGeom prst="rect">
                <a:avLst/>
              </a:prstGeom>
              <a:blipFill>
                <a:blip r:embed="rId3"/>
                <a:stretch>
                  <a:fillRect b="-1538"/>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E67686CF-DF3F-CB69-5B38-C6E138381A8A}"/>
              </a:ext>
            </a:extLst>
          </p:cNvPr>
          <p:cNvPicPr>
            <a:picLocks noChangeAspect="1"/>
          </p:cNvPicPr>
          <p:nvPr/>
        </p:nvPicPr>
        <p:blipFill>
          <a:blip r:embed="rId4"/>
          <a:stretch>
            <a:fillRect/>
          </a:stretch>
        </p:blipFill>
        <p:spPr>
          <a:xfrm>
            <a:off x="1616697" y="3375355"/>
            <a:ext cx="6457361" cy="1102577"/>
          </a:xfrm>
          <a:prstGeom prst="rect">
            <a:avLst/>
          </a:prstGeom>
        </p:spPr>
      </p:pic>
      <p:sp>
        <p:nvSpPr>
          <p:cNvPr id="5" name="TextBox 4">
            <a:extLst>
              <a:ext uri="{FF2B5EF4-FFF2-40B4-BE49-F238E27FC236}">
                <a16:creationId xmlns:a16="http://schemas.microsoft.com/office/drawing/2014/main" id="{D3C95D98-F83F-D1B3-BA04-90643C66C36B}"/>
              </a:ext>
            </a:extLst>
          </p:cNvPr>
          <p:cNvSpPr txBox="1"/>
          <p:nvPr/>
        </p:nvSpPr>
        <p:spPr>
          <a:xfrm>
            <a:off x="2513885" y="4634442"/>
            <a:ext cx="4932761" cy="276999"/>
          </a:xfrm>
          <a:prstGeom prst="rect">
            <a:avLst/>
          </a:prstGeom>
          <a:noFill/>
        </p:spPr>
        <p:txBody>
          <a:bodyPr wrap="none" rtlCol="0">
            <a:spAutoFit/>
          </a:bodyPr>
          <a:lstStyle/>
          <a:p>
            <a:r>
              <a:rPr lang="ro-RO" sz="1200" dirty="0">
                <a:latin typeface="Poppins" panose="00000500000000000000" pitchFamily="2" charset="0"/>
                <a:cs typeface="Poppins" panose="00000500000000000000" pitchFamily="2" charset="0"/>
              </a:rPr>
              <a:t>meniul din aplicație unde se pot vedea categoriile de operații</a:t>
            </a:r>
            <a:endParaRPr lang="en-US" sz="12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720406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pic>
        <p:nvPicPr>
          <p:cNvPr id="4" name="Picture 3">
            <a:extLst>
              <a:ext uri="{FF2B5EF4-FFF2-40B4-BE49-F238E27FC236}">
                <a16:creationId xmlns:a16="http://schemas.microsoft.com/office/drawing/2014/main" id="{5B30229B-6201-9E92-3DCA-39237264A504}"/>
              </a:ext>
            </a:extLst>
          </p:cNvPr>
          <p:cNvPicPr>
            <a:picLocks noChangeAspect="1"/>
          </p:cNvPicPr>
          <p:nvPr/>
        </p:nvPicPr>
        <p:blipFill>
          <a:blip r:embed="rId3"/>
          <a:stretch>
            <a:fillRect/>
          </a:stretch>
        </p:blipFill>
        <p:spPr>
          <a:xfrm>
            <a:off x="333341" y="2071558"/>
            <a:ext cx="3165267" cy="1964151"/>
          </a:xfrm>
          <a:prstGeom prst="rect">
            <a:avLst/>
          </a:prstGeom>
        </p:spPr>
      </p:pic>
      <p:sp>
        <p:nvSpPr>
          <p:cNvPr id="253" name="Google Shape;253;p42"/>
          <p:cNvSpPr txBox="1">
            <a:spLocks noGrp="1"/>
          </p:cNvSpPr>
          <p:nvPr>
            <p:ph type="title"/>
          </p:nvPr>
        </p:nvSpPr>
        <p:spPr>
          <a:xfrm>
            <a:off x="484330" y="213107"/>
            <a:ext cx="6343200" cy="84624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3200" b="1" dirty="0">
                <a:solidFill>
                  <a:schemeClr val="tx1"/>
                </a:solidFill>
              </a:rPr>
              <a:t>Prezentarea aplicației</a:t>
            </a:r>
            <a:endParaRPr sz="2000" b="1" dirty="0">
              <a:solidFill>
                <a:schemeClr val="tx1"/>
              </a:solidFill>
            </a:endParaRPr>
          </a:p>
        </p:txBody>
      </p:sp>
      <p:sp>
        <p:nvSpPr>
          <p:cNvPr id="2" name="Arrow: Right 1">
            <a:extLst>
              <a:ext uri="{FF2B5EF4-FFF2-40B4-BE49-F238E27FC236}">
                <a16:creationId xmlns:a16="http://schemas.microsoft.com/office/drawing/2014/main" id="{AAD3418D-D5B9-381A-463D-0451B01CE03D}"/>
              </a:ext>
            </a:extLst>
          </p:cNvPr>
          <p:cNvSpPr/>
          <p:nvPr/>
        </p:nvSpPr>
        <p:spPr>
          <a:xfrm>
            <a:off x="3716431" y="2556556"/>
            <a:ext cx="2074437" cy="133262"/>
          </a:xfrm>
          <a:prstGeom prst="rightArrow">
            <a:avLst>
              <a:gd name="adj1" fmla="val 50000"/>
              <a:gd name="adj2" fmla="val 57143"/>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549430E-D12C-32DD-3C54-06540EA389C3}"/>
              </a:ext>
            </a:extLst>
          </p:cNvPr>
          <p:cNvSpPr/>
          <p:nvPr/>
        </p:nvSpPr>
        <p:spPr>
          <a:xfrm>
            <a:off x="3026005" y="2540882"/>
            <a:ext cx="414780" cy="16461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5AF62D51-9FC9-3058-C905-5F89FE3DA7B0}"/>
              </a:ext>
            </a:extLst>
          </p:cNvPr>
          <p:cNvSpPr txBox="1"/>
          <p:nvPr/>
        </p:nvSpPr>
        <p:spPr>
          <a:xfrm>
            <a:off x="3990120" y="2071558"/>
            <a:ext cx="1527059" cy="461665"/>
          </a:xfrm>
          <a:prstGeom prst="rect">
            <a:avLst/>
          </a:prstGeom>
          <a:noFill/>
        </p:spPr>
        <p:txBody>
          <a:bodyPr wrap="square" rtlCol="0">
            <a:spAutoFit/>
          </a:bodyPr>
          <a:lstStyle/>
          <a:p>
            <a:pPr algn="ctr"/>
            <a:r>
              <a:rPr lang="ro-RO" sz="1200" dirty="0">
                <a:latin typeface="Poppins" panose="00000500000000000000" pitchFamily="2" charset="0"/>
                <a:cs typeface="Poppins" panose="00000500000000000000" pitchFamily="2" charset="0"/>
              </a:rPr>
              <a:t>referință către documentație</a:t>
            </a:r>
            <a:endParaRPr lang="en-US" sz="1200" dirty="0">
              <a:latin typeface="Poppins" panose="00000500000000000000" pitchFamily="2" charset="0"/>
              <a:cs typeface="Poppins" panose="00000500000000000000" pitchFamily="2" charset="0"/>
            </a:endParaRPr>
          </a:p>
        </p:txBody>
      </p:sp>
      <p:pic>
        <p:nvPicPr>
          <p:cNvPr id="9" name="Picture 8">
            <a:extLst>
              <a:ext uri="{FF2B5EF4-FFF2-40B4-BE49-F238E27FC236}">
                <a16:creationId xmlns:a16="http://schemas.microsoft.com/office/drawing/2014/main" id="{4A0C0713-C398-10A7-19C8-F67B9337FAF7}"/>
              </a:ext>
            </a:extLst>
          </p:cNvPr>
          <p:cNvPicPr>
            <a:picLocks noChangeAspect="1"/>
          </p:cNvPicPr>
          <p:nvPr/>
        </p:nvPicPr>
        <p:blipFill>
          <a:blip r:embed="rId4"/>
          <a:stretch>
            <a:fillRect/>
          </a:stretch>
        </p:blipFill>
        <p:spPr>
          <a:xfrm>
            <a:off x="6045637" y="1707891"/>
            <a:ext cx="2765022" cy="3085336"/>
          </a:xfrm>
          <a:prstGeom prst="rect">
            <a:avLst/>
          </a:prstGeom>
        </p:spPr>
      </p:pic>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36E1AA56-8CB8-0CAF-EACA-9FC67505A5D1}"/>
                  </a:ext>
                </a:extLst>
              </p:cNvPr>
              <p:cNvSpPr txBox="1"/>
              <p:nvPr/>
            </p:nvSpPr>
            <p:spPr>
              <a:xfrm>
                <a:off x="581030" y="4202770"/>
                <a:ext cx="2669888" cy="461665"/>
              </a:xfrm>
              <a:prstGeom prst="rect">
                <a:avLst/>
              </a:prstGeom>
              <a:noFill/>
            </p:spPr>
            <p:txBody>
              <a:bodyPr wrap="square" rtlCol="0">
                <a:spAutoFit/>
              </a:bodyPr>
              <a:lstStyle/>
              <a:p>
                <a:pPr algn="ctr"/>
                <a:r>
                  <a:rPr lang="ro-RO" sz="1200" dirty="0">
                    <a:latin typeface="Poppins" panose="00000500000000000000" pitchFamily="2" charset="0"/>
                    <a:cs typeface="Poppins" panose="00000500000000000000" pitchFamily="2" charset="0"/>
                  </a:rPr>
                  <a:t>pagina pentru adunarea a două puncte </a:t>
                </a:r>
                <a:r>
                  <a:rPr lang="ro-RO" sz="1200" dirty="0">
                    <a:solidFill>
                      <a:schemeClr val="tx1"/>
                    </a:solidFill>
                    <a:latin typeface="Poppins" panose="00000500000000000000" pitchFamily="2" charset="0"/>
                    <a:cs typeface="Poppins" panose="00000500000000000000" pitchFamily="2" charset="0"/>
                  </a:rPr>
                  <a:t>pe o curbă eliptică în</a:t>
                </a:r>
                <a:r>
                  <a:rPr lang="ro-RO" sz="1200" dirty="0">
                    <a:latin typeface="Poppins" panose="00000500000000000000" pitchFamily="2" charset="0"/>
                    <a:cs typeface="Poppins" panose="00000500000000000000" pitchFamily="2" charset="0"/>
                  </a:rPr>
                  <a:t> </a:t>
                </a:r>
                <a14:m>
                  <m:oMath xmlns:m="http://schemas.openxmlformats.org/officeDocument/2006/math">
                    <m:r>
                      <a:rPr lang="en-US" sz="1200" i="1" smtClean="0">
                        <a:solidFill>
                          <a:schemeClr val="tx1"/>
                        </a:solidFill>
                        <a:latin typeface="Cambria Math" panose="02040503050406030204" pitchFamily="18" charset="0"/>
                        <a:cs typeface="Poppins" panose="00000500000000000000" pitchFamily="2" charset="0"/>
                      </a:rPr>
                      <m:t>ℝ</m:t>
                    </m:r>
                  </m:oMath>
                </a14:m>
                <a:r>
                  <a:rPr lang="ro-RO" sz="1200" dirty="0">
                    <a:latin typeface="Poppins" panose="00000500000000000000" pitchFamily="2" charset="0"/>
                    <a:cs typeface="Poppins" panose="00000500000000000000" pitchFamily="2" charset="0"/>
                  </a:rPr>
                  <a:t> </a:t>
                </a:r>
                <a:endParaRPr lang="en-US" sz="1200" dirty="0">
                  <a:latin typeface="Poppins" panose="00000500000000000000" pitchFamily="2" charset="0"/>
                  <a:cs typeface="Poppins" panose="00000500000000000000" pitchFamily="2" charset="0"/>
                </a:endParaRPr>
              </a:p>
            </p:txBody>
          </p:sp>
        </mc:Choice>
        <mc:Fallback xmlns="">
          <p:sp>
            <p:nvSpPr>
              <p:cNvPr id="20" name="TextBox 19">
                <a:extLst>
                  <a:ext uri="{FF2B5EF4-FFF2-40B4-BE49-F238E27FC236}">
                    <a16:creationId xmlns:a16="http://schemas.microsoft.com/office/drawing/2014/main" id="{36E1AA56-8CB8-0CAF-EACA-9FC67505A5D1}"/>
                  </a:ext>
                </a:extLst>
              </p:cNvPr>
              <p:cNvSpPr txBox="1">
                <a:spLocks noRot="1" noChangeAspect="1" noMove="1" noResize="1" noEditPoints="1" noAdjustHandles="1" noChangeArrowheads="1" noChangeShapeType="1" noTextEdit="1"/>
              </p:cNvSpPr>
              <p:nvPr/>
            </p:nvSpPr>
            <p:spPr>
              <a:xfrm>
                <a:off x="581030" y="4202770"/>
                <a:ext cx="2669888" cy="461665"/>
              </a:xfrm>
              <a:prstGeom prst="rect">
                <a:avLst/>
              </a:prstGeom>
              <a:blipFill>
                <a:blip r:embed="rId5"/>
                <a:stretch>
                  <a:fillRect r="-1598" b="-9211"/>
                </a:stretch>
              </a:blipFill>
            </p:spPr>
            <p:txBody>
              <a:bodyPr/>
              <a:lstStyle/>
              <a:p>
                <a:r>
                  <a:rPr lang="en-US">
                    <a:noFill/>
                  </a:rPr>
                  <a:t> </a:t>
                </a:r>
              </a:p>
            </p:txBody>
          </p:sp>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pic>
        <p:nvPicPr>
          <p:cNvPr id="4" name="Picture 3">
            <a:extLst>
              <a:ext uri="{FF2B5EF4-FFF2-40B4-BE49-F238E27FC236}">
                <a16:creationId xmlns:a16="http://schemas.microsoft.com/office/drawing/2014/main" id="{5B30229B-6201-9E92-3DCA-39237264A504}"/>
              </a:ext>
            </a:extLst>
          </p:cNvPr>
          <p:cNvPicPr>
            <a:picLocks noChangeAspect="1"/>
          </p:cNvPicPr>
          <p:nvPr/>
        </p:nvPicPr>
        <p:blipFill>
          <a:blip r:embed="rId3"/>
          <a:stretch>
            <a:fillRect/>
          </a:stretch>
        </p:blipFill>
        <p:spPr>
          <a:xfrm>
            <a:off x="333070" y="2073897"/>
            <a:ext cx="3168768" cy="1966322"/>
          </a:xfrm>
          <a:prstGeom prst="rect">
            <a:avLst/>
          </a:prstGeom>
        </p:spPr>
      </p:pic>
      <p:sp>
        <p:nvSpPr>
          <p:cNvPr id="253" name="Google Shape;253;p42"/>
          <p:cNvSpPr txBox="1">
            <a:spLocks noGrp="1"/>
          </p:cNvSpPr>
          <p:nvPr>
            <p:ph type="title"/>
          </p:nvPr>
        </p:nvSpPr>
        <p:spPr>
          <a:xfrm>
            <a:off x="484330" y="213107"/>
            <a:ext cx="6343200" cy="84624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3200" b="1" dirty="0">
                <a:solidFill>
                  <a:schemeClr val="tx1"/>
                </a:solidFill>
              </a:rPr>
              <a:t>Prezentarea aplicației</a:t>
            </a:r>
            <a:endParaRPr sz="2000" b="1" dirty="0">
              <a:solidFill>
                <a:schemeClr val="tx1"/>
              </a:solidFill>
            </a:endParaRPr>
          </a:p>
        </p:txBody>
      </p:sp>
      <p:pic>
        <p:nvPicPr>
          <p:cNvPr id="13" name="Picture 12">
            <a:extLst>
              <a:ext uri="{FF2B5EF4-FFF2-40B4-BE49-F238E27FC236}">
                <a16:creationId xmlns:a16="http://schemas.microsoft.com/office/drawing/2014/main" id="{516838D3-3DFB-91A5-B712-43AA1B248544}"/>
              </a:ext>
            </a:extLst>
          </p:cNvPr>
          <p:cNvPicPr>
            <a:picLocks noChangeAspect="1"/>
          </p:cNvPicPr>
          <p:nvPr/>
        </p:nvPicPr>
        <p:blipFill>
          <a:blip r:embed="rId4"/>
          <a:stretch>
            <a:fillRect/>
          </a:stretch>
        </p:blipFill>
        <p:spPr>
          <a:xfrm>
            <a:off x="5237496" y="2210713"/>
            <a:ext cx="3573435" cy="2224597"/>
          </a:xfrm>
          <a:prstGeom prst="rect">
            <a:avLst/>
          </a:prstGeom>
        </p:spPr>
      </p:pic>
      <p:sp>
        <p:nvSpPr>
          <p:cNvPr id="14" name="Rectangle 13">
            <a:extLst>
              <a:ext uri="{FF2B5EF4-FFF2-40B4-BE49-F238E27FC236}">
                <a16:creationId xmlns:a16="http://schemas.microsoft.com/office/drawing/2014/main" id="{60120893-FA15-C8D9-72FF-FC132B34B71F}"/>
              </a:ext>
            </a:extLst>
          </p:cNvPr>
          <p:cNvSpPr/>
          <p:nvPr/>
        </p:nvSpPr>
        <p:spPr>
          <a:xfrm>
            <a:off x="372359" y="2729061"/>
            <a:ext cx="1588671" cy="121134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39087590-DB07-7C7E-B2BC-0EE26287982F}"/>
              </a:ext>
            </a:extLst>
          </p:cNvPr>
          <p:cNvSpPr/>
          <p:nvPr/>
        </p:nvSpPr>
        <p:spPr>
          <a:xfrm>
            <a:off x="2170364" y="3482200"/>
            <a:ext cx="2971132" cy="133262"/>
          </a:xfrm>
          <a:prstGeom prst="rightArrow">
            <a:avLst>
              <a:gd name="adj1" fmla="val 50000"/>
              <a:gd name="adj2" fmla="val 57143"/>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B2B7F7A1-2BF1-EE7D-26CF-C37549B090B4}"/>
              </a:ext>
            </a:extLst>
          </p:cNvPr>
          <p:cNvSpPr txBox="1"/>
          <p:nvPr/>
        </p:nvSpPr>
        <p:spPr>
          <a:xfrm>
            <a:off x="2388402" y="2975453"/>
            <a:ext cx="2616571" cy="461665"/>
          </a:xfrm>
          <a:prstGeom prst="rect">
            <a:avLst/>
          </a:prstGeom>
          <a:noFill/>
        </p:spPr>
        <p:txBody>
          <a:bodyPr wrap="square" rtlCol="0">
            <a:spAutoFit/>
          </a:bodyPr>
          <a:lstStyle/>
          <a:p>
            <a:pPr algn="ctr"/>
            <a:r>
              <a:rPr lang="ro-RO" sz="1200" dirty="0">
                <a:latin typeface="Poppins" panose="00000500000000000000" pitchFamily="2" charset="0"/>
                <a:cs typeface="Poppins" panose="00000500000000000000" pitchFamily="2" charset="0"/>
              </a:rPr>
              <a:t>realizarea operației și generarea pașilor intermediari</a:t>
            </a:r>
            <a:endParaRPr lang="en-US" sz="1200" dirty="0">
              <a:latin typeface="Poppins" panose="00000500000000000000" pitchFamily="2" charset="0"/>
              <a:cs typeface="Poppins" panose="00000500000000000000" pitchFamily="2" charset="0"/>
            </a:endParaRPr>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830C18C6-2744-A56C-EBA6-B7A2AFCEF2E9}"/>
                  </a:ext>
                </a:extLst>
              </p:cNvPr>
              <p:cNvSpPr txBox="1"/>
              <p:nvPr/>
            </p:nvSpPr>
            <p:spPr>
              <a:xfrm>
                <a:off x="575440" y="4204477"/>
                <a:ext cx="2684028" cy="461665"/>
              </a:xfrm>
              <a:prstGeom prst="rect">
                <a:avLst/>
              </a:prstGeom>
              <a:noFill/>
            </p:spPr>
            <p:txBody>
              <a:bodyPr wrap="square" rtlCol="0">
                <a:spAutoFit/>
              </a:bodyPr>
              <a:lstStyle/>
              <a:p>
                <a:pPr algn="ctr"/>
                <a:r>
                  <a:rPr lang="ro-RO" sz="1200" dirty="0">
                    <a:latin typeface="Poppins" panose="00000500000000000000" pitchFamily="2" charset="0"/>
                    <a:cs typeface="Poppins" panose="00000500000000000000" pitchFamily="2" charset="0"/>
                  </a:rPr>
                  <a:t>pagina pentru adunarea a două puncte </a:t>
                </a:r>
                <a:r>
                  <a:rPr lang="ro-RO" sz="1200" dirty="0">
                    <a:solidFill>
                      <a:schemeClr val="tx1"/>
                    </a:solidFill>
                    <a:latin typeface="Poppins" panose="00000500000000000000" pitchFamily="2" charset="0"/>
                    <a:cs typeface="Poppins" panose="00000500000000000000" pitchFamily="2" charset="0"/>
                  </a:rPr>
                  <a:t>pe o curbă eliptică în</a:t>
                </a:r>
                <a:r>
                  <a:rPr lang="ro-RO" sz="1200" dirty="0">
                    <a:latin typeface="Poppins" panose="00000500000000000000" pitchFamily="2" charset="0"/>
                    <a:cs typeface="Poppins" panose="00000500000000000000" pitchFamily="2" charset="0"/>
                  </a:rPr>
                  <a:t> </a:t>
                </a:r>
                <a14:m>
                  <m:oMath xmlns:m="http://schemas.openxmlformats.org/officeDocument/2006/math">
                    <m:r>
                      <a:rPr lang="en-US" sz="1200" i="1" smtClean="0">
                        <a:solidFill>
                          <a:schemeClr val="tx1"/>
                        </a:solidFill>
                        <a:latin typeface="Cambria Math" panose="02040503050406030204" pitchFamily="18" charset="0"/>
                        <a:cs typeface="Poppins" panose="00000500000000000000" pitchFamily="2" charset="0"/>
                      </a:rPr>
                      <m:t>ℝ</m:t>
                    </m:r>
                  </m:oMath>
                </a14:m>
                <a:r>
                  <a:rPr lang="ro-RO" sz="1200" dirty="0">
                    <a:latin typeface="Poppins" panose="00000500000000000000" pitchFamily="2" charset="0"/>
                    <a:cs typeface="Poppins" panose="00000500000000000000" pitchFamily="2" charset="0"/>
                  </a:rPr>
                  <a:t> </a:t>
                </a:r>
                <a:endParaRPr lang="en-US" sz="1200" dirty="0">
                  <a:latin typeface="Poppins" panose="00000500000000000000" pitchFamily="2" charset="0"/>
                  <a:cs typeface="Poppins" panose="00000500000000000000" pitchFamily="2" charset="0"/>
                </a:endParaRPr>
              </a:p>
            </p:txBody>
          </p:sp>
        </mc:Choice>
        <mc:Fallback xmlns="">
          <p:sp>
            <p:nvSpPr>
              <p:cNvPr id="19" name="TextBox 18">
                <a:extLst>
                  <a:ext uri="{FF2B5EF4-FFF2-40B4-BE49-F238E27FC236}">
                    <a16:creationId xmlns:a16="http://schemas.microsoft.com/office/drawing/2014/main" id="{830C18C6-2744-A56C-EBA6-B7A2AFCEF2E9}"/>
                  </a:ext>
                </a:extLst>
              </p:cNvPr>
              <p:cNvSpPr txBox="1">
                <a:spLocks noRot="1" noChangeAspect="1" noMove="1" noResize="1" noEditPoints="1" noAdjustHandles="1" noChangeArrowheads="1" noChangeShapeType="1" noTextEdit="1"/>
              </p:cNvSpPr>
              <p:nvPr/>
            </p:nvSpPr>
            <p:spPr>
              <a:xfrm>
                <a:off x="575440" y="4204477"/>
                <a:ext cx="2684028" cy="461665"/>
              </a:xfrm>
              <a:prstGeom prst="rect">
                <a:avLst/>
              </a:prstGeom>
              <a:blipFill>
                <a:blip r:embed="rId5"/>
                <a:stretch>
                  <a:fillRect t="-1333" r="-1134" b="-10667"/>
                </a:stretch>
              </a:blipFill>
            </p:spPr>
            <p:txBody>
              <a:bodyPr/>
              <a:lstStyle/>
              <a:p>
                <a:r>
                  <a:rPr lang="en-US">
                    <a:noFill/>
                  </a:rPr>
                  <a:t> </a:t>
                </a:r>
              </a:p>
            </p:txBody>
          </p:sp>
        </mc:Fallback>
      </mc:AlternateContent>
    </p:spTree>
    <p:extLst>
      <p:ext uri="{BB962C8B-B14F-4D97-AF65-F5344CB8AC3E}">
        <p14:creationId xmlns:p14="http://schemas.microsoft.com/office/powerpoint/2010/main" val="4195126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80;p43">
            <a:extLst>
              <a:ext uri="{FF2B5EF4-FFF2-40B4-BE49-F238E27FC236}">
                <a16:creationId xmlns:a16="http://schemas.microsoft.com/office/drawing/2014/main" id="{0B455089-BD12-3FFD-932E-A89A02583E69}"/>
              </a:ext>
            </a:extLst>
          </p:cNvPr>
          <p:cNvSpPr txBox="1">
            <a:spLocks/>
          </p:cNvSpPr>
          <p:nvPr/>
        </p:nvSpPr>
        <p:spPr>
          <a:xfrm>
            <a:off x="1220655" y="279102"/>
            <a:ext cx="5755180" cy="101659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Poppins SemiBold"/>
              <a:buNone/>
              <a:defRPr sz="24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9pPr>
          </a:lstStyle>
          <a:p>
            <a:pPr algn="ctr"/>
            <a:r>
              <a:rPr lang="ro-RO" sz="3200" b="1" dirty="0">
                <a:solidFill>
                  <a:schemeClr val="tx1"/>
                </a:solidFill>
              </a:rPr>
              <a:t>Animații prezentând alterarea rezultatului final</a:t>
            </a:r>
          </a:p>
        </p:txBody>
      </p:sp>
      <p:pic>
        <p:nvPicPr>
          <p:cNvPr id="6" name="Picture 5">
            <a:extLst>
              <a:ext uri="{FF2B5EF4-FFF2-40B4-BE49-F238E27FC236}">
                <a16:creationId xmlns:a16="http://schemas.microsoft.com/office/drawing/2014/main" id="{C549AD16-A0D1-8607-8845-986F310CED24}"/>
              </a:ext>
            </a:extLst>
          </p:cNvPr>
          <p:cNvPicPr>
            <a:picLocks noChangeAspect="1"/>
          </p:cNvPicPr>
          <p:nvPr/>
        </p:nvPicPr>
        <p:blipFill>
          <a:blip r:embed="rId3"/>
          <a:stretch>
            <a:fillRect/>
          </a:stretch>
        </p:blipFill>
        <p:spPr>
          <a:xfrm>
            <a:off x="1498804" y="2324623"/>
            <a:ext cx="2031476" cy="2031476"/>
          </a:xfrm>
          <a:prstGeom prst="rect">
            <a:avLst/>
          </a:prstGeom>
        </p:spPr>
      </p:pic>
      <p:pic>
        <p:nvPicPr>
          <p:cNvPr id="7" name="Picture 6">
            <a:extLst>
              <a:ext uri="{FF2B5EF4-FFF2-40B4-BE49-F238E27FC236}">
                <a16:creationId xmlns:a16="http://schemas.microsoft.com/office/drawing/2014/main" id="{EFF51DEC-1F46-CC68-CD32-81C4B79B2BEF}"/>
              </a:ext>
            </a:extLst>
          </p:cNvPr>
          <p:cNvPicPr>
            <a:picLocks noChangeAspect="1"/>
          </p:cNvPicPr>
          <p:nvPr/>
        </p:nvPicPr>
        <p:blipFill>
          <a:blip r:embed="rId4"/>
          <a:stretch>
            <a:fillRect/>
          </a:stretch>
        </p:blipFill>
        <p:spPr>
          <a:xfrm>
            <a:off x="4762864" y="2324623"/>
            <a:ext cx="2031476" cy="2031476"/>
          </a:xfrm>
          <a:prstGeom prst="rect">
            <a:avLst/>
          </a:prstGeom>
        </p:spPr>
      </p:pic>
      <p:sp>
        <p:nvSpPr>
          <p:cNvPr id="8" name="TextBox 7">
            <a:extLst>
              <a:ext uri="{FF2B5EF4-FFF2-40B4-BE49-F238E27FC236}">
                <a16:creationId xmlns:a16="http://schemas.microsoft.com/office/drawing/2014/main" id="{C0A26845-A6B4-75A0-D0E7-9AAF5093FB6A}"/>
              </a:ext>
            </a:extLst>
          </p:cNvPr>
          <p:cNvSpPr txBox="1"/>
          <p:nvPr/>
        </p:nvSpPr>
        <p:spPr>
          <a:xfrm>
            <a:off x="1843525" y="4493880"/>
            <a:ext cx="1547218" cy="276999"/>
          </a:xfrm>
          <a:prstGeom prst="rect">
            <a:avLst/>
          </a:prstGeom>
          <a:noFill/>
        </p:spPr>
        <p:txBody>
          <a:bodyPr wrap="none" rtlCol="0">
            <a:spAutoFit/>
          </a:bodyPr>
          <a:lstStyle/>
          <a:p>
            <a:r>
              <a:rPr lang="ro-RO" sz="1200" dirty="0">
                <a:latin typeface="Poppins" panose="00000500000000000000" pitchFamily="2" charset="0"/>
                <a:cs typeface="Poppins" panose="00000500000000000000" pitchFamily="2" charset="0"/>
              </a:rPr>
              <a:t>adunare normală</a:t>
            </a:r>
            <a:endParaRPr lang="en-US" sz="1200" dirty="0">
              <a:latin typeface="Poppins" panose="00000500000000000000" pitchFamily="2" charset="0"/>
              <a:cs typeface="Poppins" panose="00000500000000000000" pitchFamily="2" charset="0"/>
            </a:endParaRPr>
          </a:p>
        </p:txBody>
      </p:sp>
      <p:sp>
        <p:nvSpPr>
          <p:cNvPr id="9" name="TextBox 8">
            <a:extLst>
              <a:ext uri="{FF2B5EF4-FFF2-40B4-BE49-F238E27FC236}">
                <a16:creationId xmlns:a16="http://schemas.microsoft.com/office/drawing/2014/main" id="{97445677-0D3B-AB0F-05FC-50B9D4CA680D}"/>
              </a:ext>
            </a:extLst>
          </p:cNvPr>
          <p:cNvSpPr txBox="1"/>
          <p:nvPr/>
        </p:nvSpPr>
        <p:spPr>
          <a:xfrm>
            <a:off x="5388110" y="4493879"/>
            <a:ext cx="901209" cy="276999"/>
          </a:xfrm>
          <a:prstGeom prst="rect">
            <a:avLst/>
          </a:prstGeom>
          <a:noFill/>
        </p:spPr>
        <p:txBody>
          <a:bodyPr wrap="none" rtlCol="0">
            <a:spAutoFit/>
          </a:bodyPr>
          <a:lstStyle/>
          <a:p>
            <a:r>
              <a:rPr lang="ro-RO" sz="1200" dirty="0">
                <a:latin typeface="Poppins" panose="00000500000000000000" pitchFamily="2" charset="0"/>
                <a:cs typeface="Poppins" panose="00000500000000000000" pitchFamily="2" charset="0"/>
              </a:rPr>
              <a:t>tangentă</a:t>
            </a:r>
            <a:endParaRPr lang="en-US" dirty="0">
              <a:latin typeface="Poppins" panose="00000500000000000000" pitchFamily="2" charset="0"/>
              <a:cs typeface="Poppins" panose="00000500000000000000" pitchFamily="2" charset="0"/>
            </a:endParaRPr>
          </a:p>
        </p:txBody>
      </p:sp>
      <mc:AlternateContent xmlns:mc="http://schemas.openxmlformats.org/markup-compatibility/2006" xmlns:a14="http://schemas.microsoft.com/office/drawing/2010/main">
        <mc:Choice Requires="a14">
          <p:sp>
            <p:nvSpPr>
              <p:cNvPr id="10" name="Google Shape;281;p43">
                <a:extLst>
                  <a:ext uri="{FF2B5EF4-FFF2-40B4-BE49-F238E27FC236}">
                    <a16:creationId xmlns:a16="http://schemas.microsoft.com/office/drawing/2014/main" id="{3ED8C641-0CBB-02B2-9E05-708FE5FEE68B}"/>
                  </a:ext>
                </a:extLst>
              </p:cNvPr>
              <p:cNvSpPr txBox="1">
                <a:spLocks noGrp="1"/>
              </p:cNvSpPr>
              <p:nvPr>
                <p:ph type="subTitle" idx="1"/>
              </p:nvPr>
            </p:nvSpPr>
            <p:spPr>
              <a:xfrm>
                <a:off x="459974" y="1572911"/>
                <a:ext cx="7614084" cy="682821"/>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ro-RO" sz="1200" dirty="0"/>
                  <a:t>        Alterarea rezultatului în funcție de modificarea unui punct din operație (adunarea a două puncte pe o curbă eliptică în </a:t>
                </a:r>
                <a14:m>
                  <m:oMath xmlns:m="http://schemas.openxmlformats.org/officeDocument/2006/math">
                    <m:r>
                      <a:rPr lang="en-US" sz="1200" i="1" smtClean="0">
                        <a:solidFill>
                          <a:schemeClr val="tx1"/>
                        </a:solidFill>
                        <a:latin typeface="Cambria Math" panose="02040503050406030204" pitchFamily="18" charset="0"/>
                        <a:cs typeface="Poppins" panose="00000500000000000000" pitchFamily="2" charset="0"/>
                      </a:rPr>
                      <m:t>ℝ</m:t>
                    </m:r>
                  </m:oMath>
                </a14:m>
                <a:r>
                  <a:rPr lang="ro-RO" sz="1200" dirty="0"/>
                  <a:t>)</a:t>
                </a:r>
                <a:r>
                  <a:rPr lang="en-US" sz="1200" dirty="0"/>
                  <a:t>:</a:t>
                </a:r>
                <a:endParaRPr sz="1200" dirty="0"/>
              </a:p>
            </p:txBody>
          </p:sp>
        </mc:Choice>
        <mc:Fallback xmlns="">
          <p:sp>
            <p:nvSpPr>
              <p:cNvPr id="10" name="Google Shape;281;p43">
                <a:extLst>
                  <a:ext uri="{FF2B5EF4-FFF2-40B4-BE49-F238E27FC236}">
                    <a16:creationId xmlns:a16="http://schemas.microsoft.com/office/drawing/2014/main" id="{3ED8C641-0CBB-02B2-9E05-708FE5FEE68B}"/>
                  </a:ext>
                </a:extLst>
              </p:cNvPr>
              <p:cNvSpPr txBox="1">
                <a:spLocks noGrp="1" noRot="1" noChangeAspect="1" noMove="1" noResize="1" noEditPoints="1" noAdjustHandles="1" noChangeArrowheads="1" noChangeShapeType="1" noTextEdit="1"/>
              </p:cNvSpPr>
              <p:nvPr>
                <p:ph type="subTitle" idx="1"/>
              </p:nvPr>
            </p:nvSpPr>
            <p:spPr>
              <a:xfrm>
                <a:off x="459974" y="1572911"/>
                <a:ext cx="7614084" cy="682821"/>
              </a:xfrm>
              <a:prstGeom prst="rect">
                <a:avLst/>
              </a:prstGeom>
              <a:blipFill>
                <a:blip r:embed="rId5"/>
                <a:stretch>
                  <a:fillRect r="-80"/>
                </a:stretch>
              </a:blipFill>
            </p:spPr>
            <p:txBody>
              <a:bodyPr/>
              <a:lstStyle/>
              <a:p>
                <a:r>
                  <a:rPr lang="en-US">
                    <a:noFill/>
                  </a:rPr>
                  <a:t> </a:t>
                </a:r>
              </a:p>
            </p:txBody>
          </p:sp>
        </mc:Fallback>
      </mc:AlternateContent>
    </p:spTree>
    <p:extLst>
      <p:ext uri="{BB962C8B-B14F-4D97-AF65-F5344CB8AC3E}">
        <p14:creationId xmlns:p14="http://schemas.microsoft.com/office/powerpoint/2010/main" val="29891196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1" name="Google Shape;223;p41">
            <a:extLst>
              <a:ext uri="{FF2B5EF4-FFF2-40B4-BE49-F238E27FC236}">
                <a16:creationId xmlns:a16="http://schemas.microsoft.com/office/drawing/2014/main" id="{D855A7FC-47D8-90C8-C771-316A80D40517}"/>
              </a:ext>
            </a:extLst>
          </p:cNvPr>
          <p:cNvSpPr txBox="1">
            <a:spLocks/>
          </p:cNvSpPr>
          <p:nvPr/>
        </p:nvSpPr>
        <p:spPr>
          <a:xfrm>
            <a:off x="569171" y="134315"/>
            <a:ext cx="6343200" cy="83317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o-RO" sz="3200" b="1" dirty="0">
                <a:latin typeface="Poppins SemiBold" panose="00000700000000000000" pitchFamily="2" charset="0"/>
                <a:cs typeface="Poppins SemiBold" panose="00000700000000000000" pitchFamily="2" charset="0"/>
              </a:rPr>
              <a:t>A</a:t>
            </a:r>
            <a:r>
              <a:rPr lang="en-US" sz="3200" b="1" dirty="0" err="1">
                <a:latin typeface="Poppins SemiBold" panose="00000700000000000000" pitchFamily="2" charset="0"/>
                <a:cs typeface="Poppins SemiBold" panose="00000700000000000000" pitchFamily="2" charset="0"/>
              </a:rPr>
              <a:t>rhitectura</a:t>
            </a:r>
            <a:r>
              <a:rPr lang="en-US" sz="3200" b="1" dirty="0">
                <a:latin typeface="Poppins SemiBold" panose="00000700000000000000" pitchFamily="2" charset="0"/>
                <a:cs typeface="Poppins SemiBold" panose="00000700000000000000" pitchFamily="2" charset="0"/>
              </a:rPr>
              <a:t> </a:t>
            </a:r>
            <a:r>
              <a:rPr lang="en-US" sz="3200" b="1" dirty="0" err="1">
                <a:latin typeface="Poppins SemiBold" panose="00000700000000000000" pitchFamily="2" charset="0"/>
                <a:cs typeface="Poppins SemiBold" panose="00000700000000000000" pitchFamily="2" charset="0"/>
              </a:rPr>
              <a:t>aplica</a:t>
            </a:r>
            <a:r>
              <a:rPr lang="ro-RO" sz="3200" b="1" dirty="0">
                <a:latin typeface="Poppins SemiBold" panose="00000700000000000000" pitchFamily="2" charset="0"/>
                <a:cs typeface="Poppins SemiBold" panose="00000700000000000000" pitchFamily="2" charset="0"/>
              </a:rPr>
              <a:t>ției</a:t>
            </a:r>
          </a:p>
        </p:txBody>
      </p:sp>
      <p:pic>
        <p:nvPicPr>
          <p:cNvPr id="3" name="Picture 2">
            <a:extLst>
              <a:ext uri="{FF2B5EF4-FFF2-40B4-BE49-F238E27FC236}">
                <a16:creationId xmlns:a16="http://schemas.microsoft.com/office/drawing/2014/main" id="{CE6B6A64-8079-10B7-ACF4-51A91177FC03}"/>
              </a:ext>
            </a:extLst>
          </p:cNvPr>
          <p:cNvPicPr>
            <a:picLocks noChangeAspect="1"/>
          </p:cNvPicPr>
          <p:nvPr/>
        </p:nvPicPr>
        <p:blipFill>
          <a:blip r:embed="rId3"/>
          <a:stretch>
            <a:fillRect/>
          </a:stretch>
        </p:blipFill>
        <p:spPr>
          <a:xfrm>
            <a:off x="1929449" y="1027521"/>
            <a:ext cx="5285101" cy="3922034"/>
          </a:xfrm>
          <a:prstGeom prst="rect">
            <a:avLst/>
          </a:prstGeom>
        </p:spPr>
      </p:pic>
    </p:spTree>
    <p:extLst>
      <p:ext uri="{BB962C8B-B14F-4D97-AF65-F5344CB8AC3E}">
        <p14:creationId xmlns:p14="http://schemas.microsoft.com/office/powerpoint/2010/main" val="3584836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8"/>
          <p:cNvSpPr txBox="1">
            <a:spLocks noGrp="1"/>
          </p:cNvSpPr>
          <p:nvPr>
            <p:ph type="title"/>
          </p:nvPr>
        </p:nvSpPr>
        <p:spPr>
          <a:xfrm>
            <a:off x="720000" y="1948344"/>
            <a:ext cx="7704000" cy="841800"/>
          </a:xfrm>
          <a:prstGeom prst="rect">
            <a:avLst/>
          </a:prstGeom>
        </p:spPr>
        <p:txBody>
          <a:bodyPr spcFirstLastPara="1" wrap="square" lIns="91425" tIns="91425" rIns="91425" bIns="91425" anchor="ctr" anchorCtr="0">
            <a:noAutofit/>
          </a:bodyPr>
          <a:lstStyle/>
          <a:p>
            <a:r>
              <a:rPr lang="ro-RO" b="1" dirty="0"/>
              <a:t>Aplicații similare</a:t>
            </a:r>
            <a:endParaRPr b="1" dirty="0"/>
          </a:p>
        </p:txBody>
      </p:sp>
      <p:sp>
        <p:nvSpPr>
          <p:cNvPr id="202" name="Google Shape;202;p38"/>
          <p:cNvSpPr txBox="1">
            <a:spLocks noGrp="1"/>
          </p:cNvSpPr>
          <p:nvPr>
            <p:ph type="title" idx="2"/>
          </p:nvPr>
        </p:nvSpPr>
        <p:spPr>
          <a:xfrm>
            <a:off x="4039075" y="787325"/>
            <a:ext cx="1065900" cy="10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3</a:t>
            </a:r>
            <a:endParaRPr dirty="0"/>
          </a:p>
        </p:txBody>
      </p:sp>
      <p:sp>
        <p:nvSpPr>
          <p:cNvPr id="203" name="Google Shape;203;p38"/>
          <p:cNvSpPr txBox="1">
            <a:spLocks noGrp="1"/>
          </p:cNvSpPr>
          <p:nvPr>
            <p:ph type="subTitle" idx="1"/>
          </p:nvPr>
        </p:nvSpPr>
        <p:spPr>
          <a:xfrm>
            <a:off x="1645083" y="2885263"/>
            <a:ext cx="5976488" cy="486337"/>
          </a:xfrm>
          <a:prstGeom prst="rect">
            <a:avLst/>
          </a:prstGeom>
        </p:spPr>
        <p:txBody>
          <a:bodyPr spcFirstLastPara="1" wrap="square" lIns="91425" tIns="91425" rIns="91425" bIns="91425" anchor="ctr" anchorCtr="0">
            <a:noAutofit/>
          </a:bodyPr>
          <a:lstStyle/>
          <a:p>
            <a:pPr marL="0" indent="0">
              <a:buNone/>
            </a:pPr>
            <a:r>
              <a:rPr lang="ro-RO" dirty="0"/>
              <a:t>Compararea aplicației realizate cu lucrări similare</a:t>
            </a:r>
            <a:endParaRPr lang="en-US" dirty="0"/>
          </a:p>
        </p:txBody>
      </p:sp>
    </p:spTree>
    <p:extLst>
      <p:ext uri="{BB962C8B-B14F-4D97-AF65-F5344CB8AC3E}">
        <p14:creationId xmlns:p14="http://schemas.microsoft.com/office/powerpoint/2010/main" val="9568776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7A933-2CCE-D8DA-D3A2-2199E55B01CE}"/>
              </a:ext>
            </a:extLst>
          </p:cNvPr>
          <p:cNvSpPr>
            <a:spLocks noGrp="1"/>
          </p:cNvSpPr>
          <p:nvPr>
            <p:ph type="title"/>
          </p:nvPr>
        </p:nvSpPr>
        <p:spPr>
          <a:xfrm>
            <a:off x="460761" y="293375"/>
            <a:ext cx="7278643" cy="830283"/>
          </a:xfrm>
        </p:spPr>
        <p:txBody>
          <a:bodyPr/>
          <a:lstStyle/>
          <a:p>
            <a:pPr algn="ctr"/>
            <a:r>
              <a:rPr lang="ro-RO" sz="3200" b="1" dirty="0">
                <a:solidFill>
                  <a:schemeClr val="tx1"/>
                </a:solidFill>
              </a:rPr>
              <a:t>Calculatoare pentru operații pe curbe eliptice</a:t>
            </a:r>
            <a:endParaRPr lang="en-US" sz="3200" b="1" dirty="0">
              <a:solidFill>
                <a:schemeClr val="tx1"/>
              </a:solidFill>
            </a:endParaRPr>
          </a:p>
        </p:txBody>
      </p:sp>
      <p:pic>
        <p:nvPicPr>
          <p:cNvPr id="9" name="Picture 8">
            <a:extLst>
              <a:ext uri="{FF2B5EF4-FFF2-40B4-BE49-F238E27FC236}">
                <a16:creationId xmlns:a16="http://schemas.microsoft.com/office/drawing/2014/main" id="{4258A764-04E4-CA3F-046F-B11FC1072F1E}"/>
              </a:ext>
            </a:extLst>
          </p:cNvPr>
          <p:cNvPicPr>
            <a:picLocks noChangeAspect="1"/>
          </p:cNvPicPr>
          <p:nvPr/>
        </p:nvPicPr>
        <p:blipFill>
          <a:blip r:embed="rId3"/>
          <a:stretch>
            <a:fillRect/>
          </a:stretch>
        </p:blipFill>
        <p:spPr>
          <a:xfrm>
            <a:off x="906222" y="1776950"/>
            <a:ext cx="3741192" cy="2329599"/>
          </a:xfrm>
          <a:prstGeom prst="rect">
            <a:avLst/>
          </a:prstGeom>
        </p:spPr>
      </p:pic>
      <p:pic>
        <p:nvPicPr>
          <p:cNvPr id="11" name="Picture 10">
            <a:extLst>
              <a:ext uri="{FF2B5EF4-FFF2-40B4-BE49-F238E27FC236}">
                <a16:creationId xmlns:a16="http://schemas.microsoft.com/office/drawing/2014/main" id="{1FD4350A-7C07-04CA-88B3-045F3ED2899F}"/>
              </a:ext>
            </a:extLst>
          </p:cNvPr>
          <p:cNvPicPr>
            <a:picLocks noChangeAspect="1"/>
          </p:cNvPicPr>
          <p:nvPr/>
        </p:nvPicPr>
        <p:blipFill>
          <a:blip r:embed="rId4"/>
          <a:stretch>
            <a:fillRect/>
          </a:stretch>
        </p:blipFill>
        <p:spPr>
          <a:xfrm>
            <a:off x="5170795" y="1499711"/>
            <a:ext cx="3446141" cy="2884079"/>
          </a:xfrm>
          <a:prstGeom prst="rect">
            <a:avLst/>
          </a:prstGeom>
        </p:spPr>
      </p:pic>
      <p:sp>
        <p:nvSpPr>
          <p:cNvPr id="12" name="TextBox 11">
            <a:extLst>
              <a:ext uri="{FF2B5EF4-FFF2-40B4-BE49-F238E27FC236}">
                <a16:creationId xmlns:a16="http://schemas.microsoft.com/office/drawing/2014/main" id="{5CD864C6-98F0-624B-BEC3-85B752FA5B94}"/>
              </a:ext>
            </a:extLst>
          </p:cNvPr>
          <p:cNvSpPr txBox="1"/>
          <p:nvPr/>
        </p:nvSpPr>
        <p:spPr>
          <a:xfrm>
            <a:off x="1338812" y="4284362"/>
            <a:ext cx="2876012" cy="461665"/>
          </a:xfrm>
          <a:prstGeom prst="rect">
            <a:avLst/>
          </a:prstGeom>
          <a:noFill/>
        </p:spPr>
        <p:txBody>
          <a:bodyPr wrap="square" rtlCol="0">
            <a:spAutoFit/>
          </a:bodyPr>
          <a:lstStyle/>
          <a:p>
            <a:pPr algn="ctr"/>
            <a:r>
              <a:rPr lang="ro-RO" sz="1200" dirty="0">
                <a:latin typeface="Poppins" panose="00000500000000000000" pitchFamily="2" charset="0"/>
                <a:cs typeface="Poppins" panose="00000500000000000000" pitchFamily="2" charset="0"/>
              </a:rPr>
              <a:t>exemplul 1 de calculator de curbe eliptice peste curbe finite</a:t>
            </a:r>
            <a:endParaRPr lang="en-US" sz="1200" dirty="0">
              <a:latin typeface="Poppins" panose="00000500000000000000" pitchFamily="2" charset="0"/>
              <a:cs typeface="Poppins" panose="00000500000000000000" pitchFamily="2" charset="0"/>
            </a:endParaRPr>
          </a:p>
        </p:txBody>
      </p:sp>
      <p:sp>
        <p:nvSpPr>
          <p:cNvPr id="13" name="TextBox 12">
            <a:extLst>
              <a:ext uri="{FF2B5EF4-FFF2-40B4-BE49-F238E27FC236}">
                <a16:creationId xmlns:a16="http://schemas.microsoft.com/office/drawing/2014/main" id="{13969BCE-F64F-8147-82BC-8F0B45E0C834}"/>
              </a:ext>
            </a:extLst>
          </p:cNvPr>
          <p:cNvSpPr txBox="1"/>
          <p:nvPr/>
        </p:nvSpPr>
        <p:spPr>
          <a:xfrm>
            <a:off x="5455859" y="4515194"/>
            <a:ext cx="2876012" cy="461665"/>
          </a:xfrm>
          <a:prstGeom prst="rect">
            <a:avLst/>
          </a:prstGeom>
          <a:noFill/>
        </p:spPr>
        <p:txBody>
          <a:bodyPr wrap="square" rtlCol="0">
            <a:spAutoFit/>
          </a:bodyPr>
          <a:lstStyle/>
          <a:p>
            <a:pPr algn="ctr"/>
            <a:r>
              <a:rPr lang="ro-RO" sz="1200" dirty="0">
                <a:latin typeface="Poppins" panose="00000500000000000000" pitchFamily="2" charset="0"/>
                <a:cs typeface="Poppins" panose="00000500000000000000" pitchFamily="2" charset="0"/>
              </a:rPr>
              <a:t>exemplul 2 de calculator de curbe eliptice peste curbe finite</a:t>
            </a:r>
            <a:endParaRPr lang="en-US" sz="12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260666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370231" y="808622"/>
            <a:ext cx="7329341" cy="575700"/>
          </a:xfrm>
          <a:prstGeom prst="rect">
            <a:avLst/>
          </a:prstGeom>
        </p:spPr>
        <p:txBody>
          <a:bodyPr spcFirstLastPara="1" wrap="square" lIns="91425" tIns="91425" rIns="91425" bIns="91425" anchor="ctr" anchorCtr="0">
            <a:noAutofit/>
          </a:bodyPr>
          <a:lstStyle/>
          <a:p>
            <a:r>
              <a:rPr lang="ro-RO" sz="3200" b="1" i="0" dirty="0">
                <a:solidFill>
                  <a:schemeClr val="tx1"/>
                </a:solidFill>
                <a:effectLst/>
                <a:latin typeface="Poppins SemiBold" panose="00000700000000000000" pitchFamily="2" charset="0"/>
                <a:cs typeface="Poppins SemiBold" panose="00000700000000000000" pitchFamily="2" charset="0"/>
              </a:rPr>
              <a:t>Diferențe și c</a:t>
            </a:r>
            <a:r>
              <a:rPr lang="ro-RO" sz="3200" b="1" dirty="0">
                <a:solidFill>
                  <a:schemeClr val="tx1"/>
                </a:solidFill>
                <a:latin typeface="Poppins SemiBold" panose="00000700000000000000" pitchFamily="2" charset="0"/>
                <a:cs typeface="Poppins SemiBold" panose="00000700000000000000" pitchFamily="2" charset="0"/>
              </a:rPr>
              <a:t>ontribuția personală</a:t>
            </a:r>
            <a:endParaRPr lang="en-US" sz="3200" b="1" i="0" dirty="0">
              <a:solidFill>
                <a:schemeClr val="tx1"/>
              </a:solidFill>
              <a:effectLst/>
              <a:latin typeface="Poppins SemiBold" panose="00000700000000000000" pitchFamily="2" charset="0"/>
              <a:cs typeface="Poppins SemiBold" panose="00000700000000000000" pitchFamily="2" charset="0"/>
            </a:endParaRPr>
          </a:p>
        </p:txBody>
      </p:sp>
      <p:sp>
        <p:nvSpPr>
          <p:cNvPr id="4" name="TextBox 3">
            <a:extLst>
              <a:ext uri="{FF2B5EF4-FFF2-40B4-BE49-F238E27FC236}">
                <a16:creationId xmlns:a16="http://schemas.microsoft.com/office/drawing/2014/main" id="{551CA323-31A6-A2D0-0BFE-CD0F1614D143}"/>
              </a:ext>
            </a:extLst>
          </p:cNvPr>
          <p:cNvSpPr txBox="1"/>
          <p:nvPr/>
        </p:nvSpPr>
        <p:spPr>
          <a:xfrm>
            <a:off x="4871884" y="2076051"/>
            <a:ext cx="3963971" cy="1569660"/>
          </a:xfrm>
          <a:prstGeom prst="rect">
            <a:avLst/>
          </a:prstGeom>
          <a:noFill/>
        </p:spPr>
        <p:txBody>
          <a:bodyPr wrap="square">
            <a:spAutoFit/>
          </a:bodyPr>
          <a:lstStyle/>
          <a:p>
            <a:pPr algn="just"/>
            <a:r>
              <a:rPr lang="ro-RO" sz="1200" dirty="0">
                <a:solidFill>
                  <a:schemeClr val="tx1"/>
                </a:solidFill>
                <a:latin typeface="Poppins" panose="00000500000000000000" pitchFamily="2" charset="0"/>
                <a:cs typeface="Poppins" panose="00000500000000000000" pitchFamily="2" charset="0"/>
              </a:rPr>
              <a:t>Caracteristici esențiale pe care aplicația suport dezvoltată de mine le oferă</a:t>
            </a:r>
            <a:r>
              <a:rPr lang="en-US" sz="1200" dirty="0">
                <a:solidFill>
                  <a:schemeClr val="tx1"/>
                </a:solidFill>
                <a:latin typeface="Poppins" panose="00000500000000000000" pitchFamily="2" charset="0"/>
                <a:cs typeface="Poppins" panose="00000500000000000000" pitchFamily="2" charset="0"/>
              </a:rPr>
              <a:t>:</a:t>
            </a:r>
          </a:p>
          <a:p>
            <a:pPr marL="171450"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randarea fiecărui pa</a:t>
            </a:r>
            <a:r>
              <a:rPr lang="en-US" sz="1200" dirty="0">
                <a:solidFill>
                  <a:schemeClr val="tx1"/>
                </a:solidFill>
                <a:latin typeface="Poppins" panose="00000500000000000000" pitchFamily="2" charset="0"/>
                <a:cs typeface="Poppins" panose="00000500000000000000" pitchFamily="2" charset="0"/>
              </a:rPr>
              <a:t>s</a:t>
            </a:r>
            <a:r>
              <a:rPr lang="ro-RO" sz="1200" dirty="0">
                <a:solidFill>
                  <a:schemeClr val="tx1"/>
                </a:solidFill>
                <a:latin typeface="Poppins" panose="00000500000000000000" pitchFamily="2" charset="0"/>
                <a:cs typeface="Poppins" panose="00000500000000000000" pitchFamily="2" charset="0"/>
              </a:rPr>
              <a:t> intermediar</a:t>
            </a:r>
          </a:p>
          <a:p>
            <a:pPr marL="171450"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reprezentări grafice și diagrame ce oferă claritate asupra algoritmului efectuat</a:t>
            </a:r>
          </a:p>
          <a:p>
            <a:pPr marL="171450"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simularea mai mul</a:t>
            </a:r>
            <a:r>
              <a:rPr lang="en-US" sz="1200" dirty="0">
                <a:solidFill>
                  <a:schemeClr val="tx1"/>
                </a:solidFill>
                <a:latin typeface="Poppins" panose="00000500000000000000" pitchFamily="2" charset="0"/>
                <a:cs typeface="Poppins" panose="00000500000000000000" pitchFamily="2" charset="0"/>
              </a:rPr>
              <a:t>tor</a:t>
            </a:r>
            <a:r>
              <a:rPr lang="ro-RO" sz="1200" dirty="0">
                <a:solidFill>
                  <a:schemeClr val="tx1"/>
                </a:solidFill>
                <a:latin typeface="Poppins" panose="00000500000000000000" pitchFamily="2" charset="0"/>
                <a:cs typeface="Poppins" panose="00000500000000000000" pitchFamily="2" charset="0"/>
              </a:rPr>
              <a:t> algoritmi </a:t>
            </a:r>
          </a:p>
          <a:p>
            <a:pPr marL="171450"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documentație</a:t>
            </a:r>
            <a:r>
              <a:rPr lang="en-US" sz="1200" dirty="0">
                <a:solidFill>
                  <a:schemeClr val="tx1"/>
                </a:solidFill>
                <a:latin typeface="Poppins" panose="00000500000000000000" pitchFamily="2" charset="0"/>
                <a:cs typeface="Poppins" panose="00000500000000000000" pitchFamily="2" charset="0"/>
              </a:rPr>
              <a:t> </a:t>
            </a:r>
            <a:r>
              <a:rPr lang="ro-RO" sz="1200" dirty="0">
                <a:solidFill>
                  <a:schemeClr val="tx1"/>
                </a:solidFill>
                <a:latin typeface="Poppins" panose="00000500000000000000" pitchFamily="2" charset="0"/>
                <a:cs typeface="Poppins" panose="00000500000000000000" pitchFamily="2" charset="0"/>
              </a:rPr>
              <a:t>atât a teoriei cât și </a:t>
            </a:r>
            <a:r>
              <a:rPr lang="en-US" sz="1200" dirty="0">
                <a:solidFill>
                  <a:schemeClr val="tx1"/>
                </a:solidFill>
                <a:latin typeface="Poppins" panose="00000500000000000000" pitchFamily="2" charset="0"/>
                <a:cs typeface="Poppins" panose="00000500000000000000" pitchFamily="2" charset="0"/>
              </a:rPr>
              <a:t>a </a:t>
            </a:r>
            <a:r>
              <a:rPr lang="ro-RO" sz="1200" dirty="0">
                <a:solidFill>
                  <a:schemeClr val="tx1"/>
                </a:solidFill>
                <a:latin typeface="Poppins" panose="00000500000000000000" pitchFamily="2" charset="0"/>
                <a:cs typeface="Poppins" panose="00000500000000000000" pitchFamily="2" charset="0"/>
              </a:rPr>
              <a:t>aplicației suport</a:t>
            </a:r>
            <a:endParaRPr lang="en-US" sz="1200" dirty="0">
              <a:solidFill>
                <a:schemeClr val="tx1"/>
              </a:solidFill>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89CF44E7-DB26-8C1E-3E4E-4670DBE1D050}"/>
              </a:ext>
            </a:extLst>
          </p:cNvPr>
          <p:cNvSpPr txBox="1"/>
          <p:nvPr/>
        </p:nvSpPr>
        <p:spPr>
          <a:xfrm>
            <a:off x="325986" y="2076051"/>
            <a:ext cx="4246014" cy="1015663"/>
          </a:xfrm>
          <a:prstGeom prst="rect">
            <a:avLst/>
          </a:prstGeom>
          <a:noFill/>
        </p:spPr>
        <p:txBody>
          <a:bodyPr wrap="square">
            <a:spAutoFit/>
          </a:bodyPr>
          <a:lstStyle/>
          <a:p>
            <a:pPr algn="just"/>
            <a:r>
              <a:rPr lang="ro-RO" sz="1200" dirty="0">
                <a:solidFill>
                  <a:schemeClr val="tx1"/>
                </a:solidFill>
                <a:latin typeface="Poppins" panose="00000500000000000000" pitchFamily="2" charset="0"/>
                <a:cs typeface="Poppins" panose="00000500000000000000" pitchFamily="2" charset="0"/>
              </a:rPr>
              <a:t>Proprietăți cheie pe care </a:t>
            </a:r>
            <a:r>
              <a:rPr lang="ro-RO" sz="1200" dirty="0" err="1">
                <a:solidFill>
                  <a:schemeClr val="tx1"/>
                </a:solidFill>
                <a:latin typeface="Poppins" panose="00000500000000000000" pitchFamily="2" charset="0"/>
                <a:cs typeface="Poppins" panose="00000500000000000000" pitchFamily="2" charset="0"/>
              </a:rPr>
              <a:t>toolurile</a:t>
            </a:r>
            <a:r>
              <a:rPr lang="ro-RO" sz="1200" dirty="0">
                <a:solidFill>
                  <a:schemeClr val="tx1"/>
                </a:solidFill>
                <a:latin typeface="Poppins" panose="00000500000000000000" pitchFamily="2" charset="0"/>
                <a:cs typeface="Poppins" panose="00000500000000000000" pitchFamily="2" charset="0"/>
              </a:rPr>
              <a:t> prezentate le oferă</a:t>
            </a:r>
            <a:r>
              <a:rPr lang="en-US" sz="1200" dirty="0">
                <a:solidFill>
                  <a:schemeClr val="tx1"/>
                </a:solidFill>
                <a:latin typeface="Poppins" panose="00000500000000000000" pitchFamily="2" charset="0"/>
                <a:cs typeface="Poppins" panose="00000500000000000000" pitchFamily="2" charset="0"/>
              </a:rPr>
              <a:t>:</a:t>
            </a:r>
          </a:p>
          <a:p>
            <a:pPr marL="171450"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primul calculator oferă precalcularea punctelor</a:t>
            </a:r>
            <a:endParaRPr lang="en-US" sz="1200" dirty="0">
              <a:solidFill>
                <a:schemeClr val="tx1"/>
              </a:solidFill>
              <a:latin typeface="Poppins" panose="00000500000000000000" pitchFamily="2" charset="0"/>
              <a:cs typeface="Poppins" panose="00000500000000000000" pitchFamily="2" charset="0"/>
            </a:endParaRPr>
          </a:p>
          <a:p>
            <a:pPr marL="171450" indent="-171450" algn="just">
              <a:buFont typeface="Wingdings" panose="05000000000000000000" pitchFamily="2" charset="2"/>
              <a:buChar char="Ø"/>
            </a:pPr>
            <a:r>
              <a:rPr lang="ro-RO" sz="1200" dirty="0">
                <a:solidFill>
                  <a:schemeClr val="tx1"/>
                </a:solidFill>
                <a:latin typeface="Poppins" panose="00000500000000000000" pitchFamily="2" charset="0"/>
                <a:cs typeface="Poppins" panose="00000500000000000000" pitchFamily="2" charset="0"/>
              </a:rPr>
              <a:t>al doilea calculator prezintă toate elementele unui subgrup generat de un </a:t>
            </a:r>
            <a:r>
              <a:rPr lang="en-US" sz="1200" dirty="0" err="1">
                <a:solidFill>
                  <a:schemeClr val="tx1"/>
                </a:solidFill>
                <a:latin typeface="Poppins" panose="00000500000000000000" pitchFamily="2" charset="0"/>
                <a:cs typeface="Poppins" panose="00000500000000000000" pitchFamily="2" charset="0"/>
              </a:rPr>
              <a:t>punct</a:t>
            </a:r>
            <a:endParaRPr lang="en-US" sz="1200" dirty="0">
              <a:solidFill>
                <a:schemeClr val="tx1"/>
              </a:solidFill>
              <a:latin typeface="Poppins" panose="00000500000000000000" pitchFamily="2" charset="0"/>
              <a:cs typeface="Poppins" panose="00000500000000000000" pitchFamily="2" charset="0"/>
            </a:endParaRPr>
          </a:p>
          <a:p>
            <a:pPr marL="171450" indent="-171450" algn="just">
              <a:buFont typeface="Arial" panose="020B0604020202020204" pitchFamily="34" charset="0"/>
              <a:buChar char="•"/>
            </a:pPr>
            <a:endParaRPr lang="en-US" sz="1200" dirty="0">
              <a:solidFill>
                <a:schemeClr val="tx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852837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8"/>
          <p:cNvSpPr txBox="1">
            <a:spLocks noGrp="1"/>
          </p:cNvSpPr>
          <p:nvPr>
            <p:ph type="title"/>
          </p:nvPr>
        </p:nvSpPr>
        <p:spPr>
          <a:xfrm>
            <a:off x="720000" y="1948344"/>
            <a:ext cx="7704000" cy="841800"/>
          </a:xfrm>
          <a:prstGeom prst="rect">
            <a:avLst/>
          </a:prstGeom>
        </p:spPr>
        <p:txBody>
          <a:bodyPr spcFirstLastPara="1" wrap="square" lIns="91425" tIns="91425" rIns="91425" bIns="91425" anchor="ctr" anchorCtr="0">
            <a:noAutofit/>
          </a:bodyPr>
          <a:lstStyle/>
          <a:p>
            <a:r>
              <a:rPr lang="ro-RO" b="1" dirty="0">
                <a:solidFill>
                  <a:schemeClr val="tx1"/>
                </a:solidFill>
              </a:rPr>
              <a:t>Concluzii</a:t>
            </a:r>
            <a:endParaRPr b="1" dirty="0">
              <a:solidFill>
                <a:schemeClr val="tx1"/>
              </a:solidFill>
            </a:endParaRPr>
          </a:p>
        </p:txBody>
      </p:sp>
      <p:sp>
        <p:nvSpPr>
          <p:cNvPr id="202" name="Google Shape;202;p38"/>
          <p:cNvSpPr txBox="1">
            <a:spLocks noGrp="1"/>
          </p:cNvSpPr>
          <p:nvPr>
            <p:ph type="title" idx="2"/>
          </p:nvPr>
        </p:nvSpPr>
        <p:spPr>
          <a:xfrm>
            <a:off x="4039075" y="787325"/>
            <a:ext cx="1065900" cy="10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4</a:t>
            </a:r>
            <a:endParaRPr dirty="0"/>
          </a:p>
        </p:txBody>
      </p:sp>
      <p:sp>
        <p:nvSpPr>
          <p:cNvPr id="203" name="Google Shape;203;p38"/>
          <p:cNvSpPr txBox="1">
            <a:spLocks noGrp="1"/>
          </p:cNvSpPr>
          <p:nvPr>
            <p:ph type="subTitle" idx="1"/>
          </p:nvPr>
        </p:nvSpPr>
        <p:spPr>
          <a:xfrm>
            <a:off x="1645083" y="2885263"/>
            <a:ext cx="5853834" cy="486337"/>
          </a:xfrm>
          <a:prstGeom prst="rect">
            <a:avLst/>
          </a:prstGeom>
        </p:spPr>
        <p:txBody>
          <a:bodyPr spcFirstLastPara="1" wrap="square" lIns="91425" tIns="91425" rIns="91425" bIns="91425" anchor="ctr" anchorCtr="0">
            <a:noAutofit/>
          </a:bodyPr>
          <a:lstStyle/>
          <a:p>
            <a:pPr marL="0" indent="0">
              <a:buNone/>
            </a:pPr>
            <a:r>
              <a:rPr lang="en-US" dirty="0" err="1"/>
              <a:t>Concluziile</a:t>
            </a:r>
            <a:r>
              <a:rPr lang="en-US" dirty="0"/>
              <a:t> finale</a:t>
            </a:r>
          </a:p>
        </p:txBody>
      </p:sp>
    </p:spTree>
    <p:extLst>
      <p:ext uri="{BB962C8B-B14F-4D97-AF65-F5344CB8AC3E}">
        <p14:creationId xmlns:p14="http://schemas.microsoft.com/office/powerpoint/2010/main" val="29175509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80;p43">
            <a:extLst>
              <a:ext uri="{FF2B5EF4-FFF2-40B4-BE49-F238E27FC236}">
                <a16:creationId xmlns:a16="http://schemas.microsoft.com/office/drawing/2014/main" id="{0B455089-BD12-3FFD-932E-A89A02583E69}"/>
              </a:ext>
            </a:extLst>
          </p:cNvPr>
          <p:cNvSpPr txBox="1">
            <a:spLocks/>
          </p:cNvSpPr>
          <p:nvPr/>
        </p:nvSpPr>
        <p:spPr>
          <a:xfrm>
            <a:off x="1220655" y="279102"/>
            <a:ext cx="5755180" cy="101659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Poppins SemiBold"/>
              <a:buNone/>
              <a:defRPr sz="24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dk1"/>
              </a:buClr>
              <a:buSzPts val="2500"/>
              <a:buFont typeface="Poppins SemiBold"/>
              <a:buNone/>
              <a:defRPr sz="2500" b="0" i="0" u="none" strike="noStrike" cap="none">
                <a:solidFill>
                  <a:schemeClr val="dk1"/>
                </a:solidFill>
                <a:latin typeface="Poppins SemiBold"/>
                <a:ea typeface="Poppins SemiBold"/>
                <a:cs typeface="Poppins SemiBold"/>
                <a:sym typeface="Poppins SemiBold"/>
              </a:defRPr>
            </a:lvl9pPr>
          </a:lstStyle>
          <a:p>
            <a:pPr algn="ctr"/>
            <a:r>
              <a:rPr lang="ro-RO" sz="3200" b="1" dirty="0">
                <a:solidFill>
                  <a:schemeClr val="tx1"/>
                </a:solidFill>
              </a:rPr>
              <a:t>Concluziile tezei</a:t>
            </a:r>
          </a:p>
        </p:txBody>
      </p:sp>
      <p:sp>
        <p:nvSpPr>
          <p:cNvPr id="10" name="Google Shape;281;p43">
            <a:extLst>
              <a:ext uri="{FF2B5EF4-FFF2-40B4-BE49-F238E27FC236}">
                <a16:creationId xmlns:a16="http://schemas.microsoft.com/office/drawing/2014/main" id="{3ED8C641-0CBB-02B2-9E05-708FE5FEE68B}"/>
              </a:ext>
            </a:extLst>
          </p:cNvPr>
          <p:cNvSpPr txBox="1">
            <a:spLocks noGrp="1"/>
          </p:cNvSpPr>
          <p:nvPr>
            <p:ph type="subTitle" idx="1"/>
          </p:nvPr>
        </p:nvSpPr>
        <p:spPr>
          <a:xfrm>
            <a:off x="425561" y="1676150"/>
            <a:ext cx="7454994" cy="2438650"/>
          </a:xfrm>
          <a:prstGeom prst="rect">
            <a:avLst/>
          </a:prstGeom>
        </p:spPr>
        <p:txBody>
          <a:bodyPr spcFirstLastPara="1" wrap="square" lIns="91425" tIns="91425" rIns="91425" bIns="91425" anchor="ctr" anchorCtr="0">
            <a:noAutofit/>
          </a:bodyPr>
          <a:lstStyle/>
          <a:p>
            <a:pPr marL="171450" lvl="0" indent="-171450" algn="just" rtl="0">
              <a:spcBef>
                <a:spcPts val="0"/>
              </a:spcBef>
              <a:spcAft>
                <a:spcPts val="0"/>
              </a:spcAft>
              <a:buFont typeface="Wingdings" panose="05000000000000000000" pitchFamily="2" charset="2"/>
              <a:buChar char="Ø"/>
            </a:pPr>
            <a:r>
              <a:rPr lang="en-US" sz="1200" dirty="0" err="1"/>
              <a:t>compara</a:t>
            </a:r>
            <a:r>
              <a:rPr lang="ro-RO" sz="1200" dirty="0"/>
              <a:t>tiv</a:t>
            </a:r>
            <a:r>
              <a:rPr lang="en-US" sz="1200" dirty="0"/>
              <a:t> cu </a:t>
            </a:r>
            <a:r>
              <a:rPr lang="en-US" sz="1200" dirty="0" err="1"/>
              <a:t>alte</a:t>
            </a:r>
            <a:r>
              <a:rPr lang="en-US" sz="1200" dirty="0"/>
              <a:t> </a:t>
            </a:r>
            <a:r>
              <a:rPr lang="en-US" sz="1200" dirty="0" err="1"/>
              <a:t>metode</a:t>
            </a:r>
            <a:r>
              <a:rPr lang="en-US" sz="1200" dirty="0"/>
              <a:t> </a:t>
            </a:r>
            <a:r>
              <a:rPr lang="en-US" sz="1200" dirty="0" err="1"/>
              <a:t>criptografice</a:t>
            </a:r>
            <a:r>
              <a:rPr lang="en-US" sz="1200" dirty="0"/>
              <a:t>, </a:t>
            </a:r>
            <a:r>
              <a:rPr lang="en-US" sz="1200" dirty="0" err="1"/>
              <a:t>curbele</a:t>
            </a:r>
            <a:r>
              <a:rPr lang="en-US" sz="1200" dirty="0"/>
              <a:t> </a:t>
            </a:r>
            <a:r>
              <a:rPr lang="en-US" sz="1200" dirty="0" err="1"/>
              <a:t>eliptice</a:t>
            </a:r>
            <a:r>
              <a:rPr lang="en-US" sz="1200" dirty="0"/>
              <a:t> au o </a:t>
            </a:r>
            <a:r>
              <a:rPr lang="en-US" sz="1200" dirty="0" err="1"/>
              <a:t>serie</a:t>
            </a:r>
            <a:r>
              <a:rPr lang="en-US" sz="1200" dirty="0"/>
              <a:t> de </a:t>
            </a:r>
            <a:r>
              <a:rPr lang="en-US" sz="1200" dirty="0" err="1"/>
              <a:t>avantaje</a:t>
            </a:r>
            <a:r>
              <a:rPr lang="en-US" sz="1200" dirty="0"/>
              <a:t>, cum </a:t>
            </a:r>
            <a:r>
              <a:rPr lang="en-US" sz="1200" dirty="0" err="1"/>
              <a:t>ar</a:t>
            </a:r>
            <a:r>
              <a:rPr lang="en-US" sz="1200" dirty="0"/>
              <a:t> fi </a:t>
            </a:r>
            <a:r>
              <a:rPr lang="en-US" sz="1200" dirty="0" err="1"/>
              <a:t>dimensiuni</a:t>
            </a:r>
            <a:r>
              <a:rPr lang="en-US" sz="1200" dirty="0"/>
              <a:t> </a:t>
            </a:r>
            <a:r>
              <a:rPr lang="en-US" sz="1200" dirty="0" err="1"/>
              <a:t>reduse</a:t>
            </a:r>
            <a:r>
              <a:rPr lang="en-US" sz="1200" dirty="0"/>
              <a:t> ale </a:t>
            </a:r>
            <a:r>
              <a:rPr lang="en-US" sz="1200" dirty="0" err="1"/>
              <a:t>cheilor</a:t>
            </a:r>
            <a:r>
              <a:rPr lang="en-US" sz="1200" dirty="0"/>
              <a:t>, </a:t>
            </a:r>
            <a:r>
              <a:rPr lang="en-US" sz="1200" dirty="0" err="1"/>
              <a:t>calcule</a:t>
            </a:r>
            <a:r>
              <a:rPr lang="en-US" sz="1200" dirty="0"/>
              <a:t> </a:t>
            </a:r>
            <a:r>
              <a:rPr lang="en-US" sz="1200" dirty="0" err="1"/>
              <a:t>mai</a:t>
            </a:r>
            <a:r>
              <a:rPr lang="en-US" sz="1200" dirty="0"/>
              <a:t> </a:t>
            </a:r>
            <a:r>
              <a:rPr lang="en-US" sz="1200" dirty="0" err="1"/>
              <a:t>rapide</a:t>
            </a:r>
            <a:r>
              <a:rPr lang="en-US" sz="1200" dirty="0"/>
              <a:t> </a:t>
            </a:r>
            <a:r>
              <a:rPr lang="en-US" sz="1200" dirty="0" err="1"/>
              <a:t>și</a:t>
            </a:r>
            <a:r>
              <a:rPr lang="en-US" sz="1200" dirty="0"/>
              <a:t> </a:t>
            </a:r>
            <a:r>
              <a:rPr lang="en-US" sz="1200" dirty="0" err="1"/>
              <a:t>securitatea</a:t>
            </a:r>
            <a:r>
              <a:rPr lang="en-US" sz="1200" dirty="0"/>
              <a:t> </a:t>
            </a:r>
            <a:r>
              <a:rPr lang="en-US" sz="1200" dirty="0" err="1"/>
              <a:t>mai</a:t>
            </a:r>
            <a:r>
              <a:rPr lang="en-US" sz="1200" dirty="0"/>
              <a:t> </a:t>
            </a:r>
            <a:r>
              <a:rPr lang="en-US" sz="1200" dirty="0" err="1"/>
              <a:t>bună</a:t>
            </a:r>
            <a:endParaRPr lang="ro-RO" sz="1200" dirty="0"/>
          </a:p>
          <a:p>
            <a:pPr marL="171450" lvl="0" indent="-171450" algn="just" rtl="0">
              <a:spcBef>
                <a:spcPts val="0"/>
              </a:spcBef>
              <a:spcAft>
                <a:spcPts val="0"/>
              </a:spcAft>
              <a:buFont typeface="Wingdings" panose="05000000000000000000" pitchFamily="2" charset="2"/>
              <a:buChar char="Ø"/>
            </a:pPr>
            <a:endParaRPr lang="ro-RO" sz="1200" dirty="0"/>
          </a:p>
          <a:p>
            <a:pPr marL="171450" lvl="0" indent="-171450" algn="just" rtl="0">
              <a:spcBef>
                <a:spcPts val="0"/>
              </a:spcBef>
              <a:spcAft>
                <a:spcPts val="0"/>
              </a:spcAft>
              <a:buFont typeface="Wingdings" panose="05000000000000000000" pitchFamily="2" charset="2"/>
              <a:buChar char="Ø"/>
            </a:pPr>
            <a:r>
              <a:rPr lang="ro-RO" sz="1200" dirty="0"/>
              <a:t>lucrarea a evidențiat aplicațiile practice ale criptografiei pe curbe eliptice în diverse domenii, cum ar fi transmiterea în siguranță a datelor (ECDH), criptarea și decriptarea datelor (</a:t>
            </a:r>
            <a:r>
              <a:rPr lang="ro-RO" sz="1200" dirty="0" err="1"/>
              <a:t>criptosistemul</a:t>
            </a:r>
            <a:r>
              <a:rPr lang="ro-RO" sz="1200" dirty="0"/>
              <a:t> </a:t>
            </a:r>
            <a:r>
              <a:rPr lang="ro-RO" sz="1200" dirty="0" err="1"/>
              <a:t>ElGamal</a:t>
            </a:r>
            <a:r>
              <a:rPr lang="ro-RO" sz="1200" dirty="0"/>
              <a:t> pe curbe eliptice) și semnătura digitală (ECDSA)</a:t>
            </a:r>
          </a:p>
          <a:p>
            <a:pPr marL="171450" lvl="0" indent="-171450" algn="just" rtl="0">
              <a:spcBef>
                <a:spcPts val="0"/>
              </a:spcBef>
              <a:spcAft>
                <a:spcPts val="0"/>
              </a:spcAft>
              <a:buFont typeface="Wingdings" panose="05000000000000000000" pitchFamily="2" charset="2"/>
              <a:buChar char="Ø"/>
            </a:pPr>
            <a:endParaRPr lang="ro-RO" sz="1200" dirty="0"/>
          </a:p>
          <a:p>
            <a:pPr marL="171450" lvl="0" indent="-171450" algn="just" rtl="0">
              <a:spcBef>
                <a:spcPts val="0"/>
              </a:spcBef>
              <a:spcAft>
                <a:spcPts val="0"/>
              </a:spcAft>
              <a:buFont typeface="Wingdings" panose="05000000000000000000" pitchFamily="2" charset="2"/>
              <a:buChar char="Ø"/>
            </a:pPr>
            <a:r>
              <a:rPr lang="ro-RO" sz="1200" dirty="0"/>
              <a:t> ECDH și ECDSA au un rol important în protocoalele de comunicații securizate precum TLS </a:t>
            </a:r>
          </a:p>
          <a:p>
            <a:pPr marL="171450" lvl="0" indent="-171450" algn="just" rtl="0">
              <a:spcBef>
                <a:spcPts val="0"/>
              </a:spcBef>
              <a:spcAft>
                <a:spcPts val="0"/>
              </a:spcAft>
              <a:buFont typeface="Wingdings" panose="05000000000000000000" pitchFamily="2" charset="2"/>
              <a:buChar char="Ø"/>
            </a:pPr>
            <a:endParaRPr lang="ro-RO" sz="1200" dirty="0"/>
          </a:p>
          <a:p>
            <a:pPr marL="171450" lvl="0" indent="-171450" algn="just" rtl="0">
              <a:spcBef>
                <a:spcPts val="0"/>
              </a:spcBef>
              <a:spcAft>
                <a:spcPts val="0"/>
              </a:spcAft>
              <a:buFont typeface="Wingdings" panose="05000000000000000000" pitchFamily="2" charset="2"/>
              <a:buChar char="Ø"/>
            </a:pPr>
            <a:r>
              <a:rPr lang="en-US" sz="1200" dirty="0" err="1"/>
              <a:t>utilizarea</a:t>
            </a:r>
            <a:r>
              <a:rPr lang="en-US" sz="1200" dirty="0"/>
              <a:t> </a:t>
            </a:r>
            <a:r>
              <a:rPr lang="en-US" sz="1200" dirty="0" err="1"/>
              <a:t>curbelor</a:t>
            </a:r>
            <a:r>
              <a:rPr lang="en-US" sz="1200" dirty="0"/>
              <a:t> </a:t>
            </a:r>
            <a:r>
              <a:rPr lang="en-US" sz="1200" dirty="0" err="1"/>
              <a:t>eliptice</a:t>
            </a:r>
            <a:r>
              <a:rPr lang="en-US" sz="1200" dirty="0"/>
              <a:t> </a:t>
            </a:r>
            <a:r>
              <a:rPr lang="en-US" sz="1200" dirty="0" err="1"/>
              <a:t>în</a:t>
            </a:r>
            <a:r>
              <a:rPr lang="en-US" sz="1200" dirty="0"/>
              <a:t> </a:t>
            </a:r>
            <a:r>
              <a:rPr lang="en-US" sz="1200" dirty="0" err="1"/>
              <a:t>algoritmii</a:t>
            </a:r>
            <a:r>
              <a:rPr lang="en-US" sz="1200" dirty="0"/>
              <a:t> </a:t>
            </a:r>
            <a:r>
              <a:rPr lang="en-US" sz="1200" dirty="0" err="1"/>
              <a:t>criptografici</a:t>
            </a:r>
            <a:r>
              <a:rPr lang="en-US" sz="1200" dirty="0"/>
              <a:t> </a:t>
            </a:r>
            <a:r>
              <a:rPr lang="ro-RO" sz="1200" dirty="0"/>
              <a:t>reprezintă</a:t>
            </a:r>
            <a:r>
              <a:rPr lang="en-US" sz="1200" dirty="0"/>
              <a:t> o </a:t>
            </a:r>
            <a:r>
              <a:rPr lang="en-US" sz="1200" dirty="0" err="1"/>
              <a:t>alegere</a:t>
            </a:r>
            <a:r>
              <a:rPr lang="en-US" sz="1200" dirty="0"/>
              <a:t> </a:t>
            </a:r>
            <a:r>
              <a:rPr lang="en-US" sz="1200" dirty="0" err="1"/>
              <a:t>populară</a:t>
            </a:r>
            <a:r>
              <a:rPr lang="en-US" sz="1200" dirty="0"/>
              <a:t>, </a:t>
            </a:r>
            <a:r>
              <a:rPr lang="en-US" sz="1200" dirty="0" err="1"/>
              <a:t>eficientă</a:t>
            </a:r>
            <a:r>
              <a:rPr lang="en-US" sz="1200" dirty="0"/>
              <a:t> </a:t>
            </a:r>
            <a:r>
              <a:rPr lang="en-US" sz="1200" dirty="0" err="1"/>
              <a:t>și</a:t>
            </a:r>
            <a:r>
              <a:rPr lang="en-US" sz="1200" dirty="0"/>
              <a:t> </a:t>
            </a:r>
            <a:r>
              <a:rPr lang="en-US" sz="1200" dirty="0" err="1"/>
              <a:t>sigură</a:t>
            </a:r>
            <a:r>
              <a:rPr lang="en-US" sz="1200" dirty="0"/>
              <a:t> </a:t>
            </a:r>
            <a:r>
              <a:rPr lang="en-US" sz="1200" dirty="0" err="1"/>
              <a:t>în</a:t>
            </a:r>
            <a:r>
              <a:rPr lang="en-US" sz="1200" dirty="0"/>
              <a:t> </a:t>
            </a:r>
            <a:r>
              <a:rPr lang="en-US" sz="1200" dirty="0" err="1"/>
              <a:t>fața</a:t>
            </a:r>
            <a:r>
              <a:rPr lang="en-US" sz="1200" dirty="0"/>
              <a:t> </a:t>
            </a:r>
            <a:r>
              <a:rPr lang="en-US" sz="1200" dirty="0" err="1"/>
              <a:t>amenințărilor</a:t>
            </a:r>
            <a:r>
              <a:rPr lang="en-US" sz="1200" dirty="0"/>
              <a:t> </a:t>
            </a:r>
            <a:r>
              <a:rPr lang="en-US" sz="1200" dirty="0" err="1"/>
              <a:t>actuale</a:t>
            </a:r>
            <a:endParaRPr sz="1200" dirty="0"/>
          </a:p>
        </p:txBody>
      </p:sp>
    </p:spTree>
    <p:extLst>
      <p:ext uri="{BB962C8B-B14F-4D97-AF65-F5344CB8AC3E}">
        <p14:creationId xmlns:p14="http://schemas.microsoft.com/office/powerpoint/2010/main" val="2540987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2358155" y="1909585"/>
            <a:ext cx="2128473"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Motiva</a:t>
            </a:r>
            <a:r>
              <a:rPr lang="ro-RO" sz="2000" dirty="0" err="1"/>
              <a:t>ția</a:t>
            </a:r>
            <a:endParaRPr sz="2000" dirty="0"/>
          </a:p>
        </p:txBody>
      </p:sp>
      <p:sp>
        <p:nvSpPr>
          <p:cNvPr id="185" name="Google Shape;185;p37"/>
          <p:cNvSpPr txBox="1">
            <a:spLocks noGrp="1"/>
          </p:cNvSpPr>
          <p:nvPr>
            <p:ph type="title" idx="2"/>
          </p:nvPr>
        </p:nvSpPr>
        <p:spPr>
          <a:xfrm>
            <a:off x="6203896" y="3164223"/>
            <a:ext cx="572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4</a:t>
            </a:r>
            <a:endParaRPr dirty="0"/>
          </a:p>
        </p:txBody>
      </p:sp>
      <p:sp>
        <p:nvSpPr>
          <p:cNvPr id="186" name="Google Shape;186;p37"/>
          <p:cNvSpPr txBox="1">
            <a:spLocks noGrp="1"/>
          </p:cNvSpPr>
          <p:nvPr>
            <p:ph type="subTitle" idx="1"/>
          </p:nvPr>
        </p:nvSpPr>
        <p:spPr>
          <a:xfrm>
            <a:off x="2358155" y="2239885"/>
            <a:ext cx="2411277" cy="484800"/>
          </a:xfrm>
          <a:prstGeom prst="rect">
            <a:avLst/>
          </a:prstGeom>
        </p:spPr>
        <p:txBody>
          <a:bodyPr spcFirstLastPara="1" wrap="square" lIns="91425" tIns="91425" rIns="91425" bIns="91425" anchor="ctr" anchorCtr="0">
            <a:noAutofit/>
          </a:bodyPr>
          <a:lstStyle/>
          <a:p>
            <a:pPr marL="0" indent="0">
              <a:buNone/>
            </a:pPr>
            <a:r>
              <a:rPr lang="ro-RO" sz="1200" dirty="0">
                <a:latin typeface="Poppins" panose="00000500000000000000" pitchFamily="2" charset="0"/>
                <a:cs typeface="Poppins" panose="00000500000000000000" pitchFamily="2" charset="0"/>
              </a:rPr>
              <a:t>Explicarea alegerii temei  </a:t>
            </a:r>
            <a:endParaRPr lang="en-US" sz="1200" dirty="0">
              <a:latin typeface="Poppins" panose="00000500000000000000" pitchFamily="2" charset="0"/>
              <a:cs typeface="Poppins" panose="00000500000000000000" pitchFamily="2" charset="0"/>
            </a:endParaRPr>
          </a:p>
        </p:txBody>
      </p:sp>
      <p:sp>
        <p:nvSpPr>
          <p:cNvPr id="187" name="Google Shape;187;p37"/>
          <p:cNvSpPr txBox="1">
            <a:spLocks noGrp="1"/>
          </p:cNvSpPr>
          <p:nvPr>
            <p:ph type="title" idx="3"/>
          </p:nvPr>
        </p:nvSpPr>
        <p:spPr>
          <a:xfrm>
            <a:off x="6138288" y="1909585"/>
            <a:ext cx="192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2000" dirty="0"/>
              <a:t>Aplicația</a:t>
            </a:r>
            <a:endParaRPr sz="2000" dirty="0"/>
          </a:p>
        </p:txBody>
      </p:sp>
      <p:sp>
        <p:nvSpPr>
          <p:cNvPr id="188" name="Google Shape;188;p37"/>
          <p:cNvSpPr txBox="1">
            <a:spLocks noGrp="1"/>
          </p:cNvSpPr>
          <p:nvPr>
            <p:ph type="subTitle" idx="4"/>
          </p:nvPr>
        </p:nvSpPr>
        <p:spPr>
          <a:xfrm>
            <a:off x="6138288" y="2323479"/>
            <a:ext cx="19227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1200" dirty="0">
                <a:latin typeface="Poppins" panose="00000500000000000000" pitchFamily="2" charset="0"/>
                <a:cs typeface="Poppins" panose="00000500000000000000" pitchFamily="2" charset="0"/>
              </a:rPr>
              <a:t>Detalii suplimentare a aplicației dezvoltate</a:t>
            </a:r>
            <a:endParaRPr lang="en-US" sz="1200" dirty="0">
              <a:latin typeface="Poppins" panose="00000500000000000000" pitchFamily="2" charset="0"/>
              <a:cs typeface="Poppins" panose="00000500000000000000" pitchFamily="2" charset="0"/>
            </a:endParaRPr>
          </a:p>
        </p:txBody>
      </p:sp>
      <p:sp>
        <p:nvSpPr>
          <p:cNvPr id="189" name="Google Shape;189;p37"/>
          <p:cNvSpPr txBox="1">
            <a:spLocks noGrp="1"/>
          </p:cNvSpPr>
          <p:nvPr>
            <p:ph type="title" idx="5"/>
          </p:nvPr>
        </p:nvSpPr>
        <p:spPr>
          <a:xfrm>
            <a:off x="2358155" y="3736923"/>
            <a:ext cx="2411277"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2000" dirty="0"/>
              <a:t>Aplicații similare</a:t>
            </a:r>
            <a:endParaRPr sz="2000" dirty="0"/>
          </a:p>
        </p:txBody>
      </p:sp>
      <p:sp>
        <p:nvSpPr>
          <p:cNvPr id="190" name="Google Shape;190;p37"/>
          <p:cNvSpPr txBox="1">
            <a:spLocks noGrp="1"/>
          </p:cNvSpPr>
          <p:nvPr>
            <p:ph type="subTitle" idx="6"/>
          </p:nvPr>
        </p:nvSpPr>
        <p:spPr>
          <a:xfrm>
            <a:off x="2358155" y="4264361"/>
            <a:ext cx="2411277"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sz="1200" dirty="0">
                <a:solidFill>
                  <a:schemeClr val="tx1"/>
                </a:solidFill>
                <a:latin typeface="Poppins" panose="00000500000000000000" pitchFamily="2" charset="0"/>
                <a:cs typeface="Poppins" panose="00000500000000000000" pitchFamily="2" charset="0"/>
              </a:rPr>
              <a:t>Compararea aplicației realizate cu lucrări similare</a:t>
            </a:r>
          </a:p>
        </p:txBody>
      </p:sp>
      <p:sp>
        <p:nvSpPr>
          <p:cNvPr id="191" name="Google Shape;191;p37"/>
          <p:cNvSpPr txBox="1">
            <a:spLocks noGrp="1"/>
          </p:cNvSpPr>
          <p:nvPr>
            <p:ph type="title" idx="7"/>
          </p:nvPr>
        </p:nvSpPr>
        <p:spPr>
          <a:xfrm>
            <a:off x="6138288" y="3736923"/>
            <a:ext cx="192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2000" dirty="0"/>
              <a:t>Concluzii</a:t>
            </a:r>
            <a:endParaRPr sz="2000" dirty="0"/>
          </a:p>
        </p:txBody>
      </p:sp>
      <p:sp>
        <p:nvSpPr>
          <p:cNvPr id="192" name="Google Shape;192;p37"/>
          <p:cNvSpPr txBox="1">
            <a:spLocks noGrp="1"/>
          </p:cNvSpPr>
          <p:nvPr>
            <p:ph type="subTitle" idx="8"/>
          </p:nvPr>
        </p:nvSpPr>
        <p:spPr>
          <a:xfrm>
            <a:off x="6138288" y="4180767"/>
            <a:ext cx="2229422"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1200" dirty="0">
                <a:latin typeface="Poppins" panose="00000500000000000000" pitchFamily="2" charset="0"/>
                <a:cs typeface="Poppins" panose="00000500000000000000" pitchFamily="2" charset="0"/>
              </a:rPr>
              <a:t>Concluziile finale</a:t>
            </a:r>
            <a:endParaRPr sz="1200" dirty="0">
              <a:latin typeface="Poppins" panose="00000500000000000000" pitchFamily="2" charset="0"/>
              <a:cs typeface="Poppins" panose="00000500000000000000" pitchFamily="2" charset="0"/>
            </a:endParaRPr>
          </a:p>
        </p:txBody>
      </p:sp>
      <p:sp>
        <p:nvSpPr>
          <p:cNvPr id="193" name="Google Shape;193;p37"/>
          <p:cNvSpPr txBox="1">
            <a:spLocks noGrp="1"/>
          </p:cNvSpPr>
          <p:nvPr>
            <p:ph type="title" idx="9"/>
          </p:nvPr>
        </p:nvSpPr>
        <p:spPr>
          <a:xfrm>
            <a:off x="2433014" y="3164223"/>
            <a:ext cx="572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3</a:t>
            </a:r>
            <a:endParaRPr dirty="0"/>
          </a:p>
        </p:txBody>
      </p:sp>
      <p:sp>
        <p:nvSpPr>
          <p:cNvPr id="194" name="Google Shape;194;p37"/>
          <p:cNvSpPr txBox="1">
            <a:spLocks noGrp="1"/>
          </p:cNvSpPr>
          <p:nvPr>
            <p:ph type="title" idx="13"/>
          </p:nvPr>
        </p:nvSpPr>
        <p:spPr>
          <a:xfrm>
            <a:off x="2433014" y="1336885"/>
            <a:ext cx="572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1</a:t>
            </a:r>
            <a:endParaRPr dirty="0"/>
          </a:p>
        </p:txBody>
      </p:sp>
      <p:sp>
        <p:nvSpPr>
          <p:cNvPr id="195" name="Google Shape;195;p37"/>
          <p:cNvSpPr txBox="1">
            <a:spLocks noGrp="1"/>
          </p:cNvSpPr>
          <p:nvPr>
            <p:ph type="title" idx="14"/>
          </p:nvPr>
        </p:nvSpPr>
        <p:spPr>
          <a:xfrm>
            <a:off x="6203896" y="1336885"/>
            <a:ext cx="572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2</a:t>
            </a:r>
            <a:endParaRPr dirty="0"/>
          </a:p>
        </p:txBody>
      </p:sp>
      <p:sp>
        <p:nvSpPr>
          <p:cNvPr id="196" name="Google Shape;196;p37"/>
          <p:cNvSpPr txBox="1">
            <a:spLocks noGrp="1"/>
          </p:cNvSpPr>
          <p:nvPr>
            <p:ph type="title" idx="15"/>
          </p:nvPr>
        </p:nvSpPr>
        <p:spPr>
          <a:xfrm>
            <a:off x="392193" y="328806"/>
            <a:ext cx="6343200" cy="5757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sz="3200" b="1" dirty="0"/>
              <a:t>Agend</a:t>
            </a:r>
            <a:r>
              <a:rPr lang="ro-RO" sz="3200" b="1" dirty="0"/>
              <a:t>ă</a:t>
            </a:r>
            <a:endParaRPr sz="32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p66"/>
          <p:cNvSpPr txBox="1">
            <a:spLocks noGrp="1"/>
          </p:cNvSpPr>
          <p:nvPr>
            <p:ph type="title" idx="2"/>
          </p:nvPr>
        </p:nvSpPr>
        <p:spPr>
          <a:xfrm>
            <a:off x="690396" y="37346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3200" b="1" dirty="0"/>
              <a:t>Bibliografie</a:t>
            </a:r>
            <a:endParaRPr sz="3200" b="1" dirty="0"/>
          </a:p>
        </p:txBody>
      </p:sp>
      <p:sp>
        <p:nvSpPr>
          <p:cNvPr id="1155" name="Google Shape;1155;p66"/>
          <p:cNvSpPr txBox="1">
            <a:spLocks noGrp="1"/>
          </p:cNvSpPr>
          <p:nvPr>
            <p:ph type="subTitle" idx="1"/>
          </p:nvPr>
        </p:nvSpPr>
        <p:spPr>
          <a:xfrm>
            <a:off x="501859" y="1200593"/>
            <a:ext cx="7975311" cy="3429000"/>
          </a:xfrm>
          <a:prstGeom prst="rect">
            <a:avLst/>
          </a:prstGeom>
        </p:spPr>
        <p:txBody>
          <a:bodyPr spcFirstLastPara="1" wrap="square" lIns="91425" tIns="91425" rIns="91425" bIns="91425" anchor="ctr" anchorCtr="0">
            <a:noAutofit/>
          </a:bodyPr>
          <a:lstStyle/>
          <a:p>
            <a:pPr marL="368300" indent="-228600">
              <a:buFont typeface="+mj-lt"/>
              <a:buAutoNum type="arabicPeriod"/>
            </a:pPr>
            <a:endParaRPr lang="ro-RO" sz="1200" dirty="0">
              <a:solidFill>
                <a:schemeClr val="tx1"/>
              </a:solidFill>
            </a:endParaRPr>
          </a:p>
          <a:p>
            <a:pPr>
              <a:buFont typeface="+mj-lt"/>
              <a:buAutoNum type="arabicPeriod"/>
            </a:pPr>
            <a:r>
              <a:rPr lang="ro-RO" sz="1200" dirty="0">
                <a:solidFill>
                  <a:schemeClr val="tx1"/>
                </a:solidFill>
              </a:rPr>
              <a:t>Andrea </a:t>
            </a:r>
            <a:r>
              <a:rPr lang="ro-RO" sz="1200" dirty="0" err="1">
                <a:solidFill>
                  <a:schemeClr val="tx1"/>
                </a:solidFill>
              </a:rPr>
              <a:t>Corbellini</a:t>
            </a:r>
            <a:r>
              <a:rPr lang="ro-RO" sz="1200" dirty="0">
                <a:solidFill>
                  <a:schemeClr val="tx1"/>
                </a:solidFill>
              </a:rPr>
              <a:t>, </a:t>
            </a:r>
            <a:r>
              <a:rPr lang="ro-RO" sz="1200" dirty="0" err="1">
                <a:solidFill>
                  <a:schemeClr val="tx1"/>
                </a:solidFill>
              </a:rPr>
              <a:t>Elliptic</a:t>
            </a:r>
            <a:r>
              <a:rPr lang="ro-RO" sz="1200" dirty="0">
                <a:solidFill>
                  <a:schemeClr val="tx1"/>
                </a:solidFill>
              </a:rPr>
              <a:t> Calculator 1, </a:t>
            </a:r>
            <a:br>
              <a:rPr lang="ro-RO" sz="1200" dirty="0">
                <a:solidFill>
                  <a:schemeClr val="tx1"/>
                </a:solidFill>
              </a:rPr>
            </a:br>
            <a:r>
              <a:rPr lang="ro-RO" sz="1200" dirty="0">
                <a:solidFill>
                  <a:schemeClr val="tx1"/>
                </a:solidFill>
              </a:rPr>
              <a:t>https://andrea.corbellini.name/ecc/interactive/modk-mul.html</a:t>
            </a:r>
          </a:p>
          <a:p>
            <a:pPr>
              <a:buFont typeface="+mj-lt"/>
              <a:buAutoNum type="arabicPeriod"/>
            </a:pPr>
            <a:r>
              <a:rPr lang="ro-RO" sz="1200" dirty="0">
                <a:solidFill>
                  <a:schemeClr val="tx1"/>
                </a:solidFill>
              </a:rPr>
              <a:t>Andrea </a:t>
            </a:r>
            <a:r>
              <a:rPr lang="ro-RO" sz="1200" dirty="0" err="1">
                <a:solidFill>
                  <a:schemeClr val="tx1"/>
                </a:solidFill>
              </a:rPr>
              <a:t>Corbellini</a:t>
            </a:r>
            <a:r>
              <a:rPr lang="ro-RO" sz="1200" dirty="0">
                <a:solidFill>
                  <a:schemeClr val="tx1"/>
                </a:solidFill>
              </a:rPr>
              <a:t>, </a:t>
            </a:r>
            <a:r>
              <a:rPr lang="en-US" sz="1200" dirty="0">
                <a:solidFill>
                  <a:schemeClr val="tx1"/>
                </a:solidFill>
              </a:rPr>
              <a:t>Elliptic Curve Cryptography: a gentle introduction</a:t>
            </a:r>
            <a:r>
              <a:rPr lang="ro-RO" sz="1200" dirty="0">
                <a:solidFill>
                  <a:schemeClr val="tx1"/>
                </a:solidFill>
              </a:rPr>
              <a:t>, https://andrea.corbellini.name/2015/05/17/elliptic-curve-cryptography-a-gentle-introduction/</a:t>
            </a:r>
          </a:p>
          <a:p>
            <a:pPr>
              <a:buFont typeface="+mj-lt"/>
              <a:buAutoNum type="arabicPeriod"/>
            </a:pPr>
            <a:r>
              <a:rPr lang="ro-RO" sz="1200" dirty="0">
                <a:solidFill>
                  <a:schemeClr val="tx1"/>
                </a:solidFill>
              </a:rPr>
              <a:t>Domenii </a:t>
            </a:r>
            <a:r>
              <a:rPr lang="ro-RO" sz="1200" dirty="0" err="1">
                <a:solidFill>
                  <a:schemeClr val="tx1"/>
                </a:solidFill>
              </a:rPr>
              <a:t>Python</a:t>
            </a:r>
            <a:r>
              <a:rPr lang="ro-RO" sz="1200" dirty="0">
                <a:solidFill>
                  <a:schemeClr val="tx1"/>
                </a:solidFill>
              </a:rPr>
              <a:t>, </a:t>
            </a:r>
            <a:br>
              <a:rPr lang="ro-RO" sz="1200" dirty="0">
                <a:solidFill>
                  <a:schemeClr val="tx1"/>
                </a:solidFill>
              </a:rPr>
            </a:br>
            <a:r>
              <a:rPr lang="ro-RO" sz="1200" dirty="0">
                <a:solidFill>
                  <a:schemeClr val="tx1"/>
                </a:solidFill>
              </a:rPr>
              <a:t>https://www.geeksforgeeks.org/python-programming-language/learn-python-tutorial/</a:t>
            </a:r>
          </a:p>
          <a:p>
            <a:pPr>
              <a:buFont typeface="+mj-lt"/>
              <a:buAutoNum type="arabicPeriod"/>
            </a:pPr>
            <a:r>
              <a:rPr lang="ro-RO" sz="1200" dirty="0" err="1">
                <a:solidFill>
                  <a:schemeClr val="tx1"/>
                </a:solidFill>
              </a:rPr>
              <a:t>Freepik</a:t>
            </a:r>
            <a:r>
              <a:rPr lang="ro-RO" sz="1200" dirty="0">
                <a:solidFill>
                  <a:schemeClr val="tx1"/>
                </a:solidFill>
              </a:rPr>
              <a:t>, https://www.freepik.com/premium-vector/smiling-man-sit-near-board-with-math-formula_35259977.htm</a:t>
            </a:r>
          </a:p>
          <a:p>
            <a:pPr>
              <a:buFont typeface="+mj-lt"/>
              <a:buAutoNum type="arabicPeriod"/>
            </a:pPr>
            <a:r>
              <a:rPr lang="ro-RO" sz="1200" dirty="0" err="1">
                <a:solidFill>
                  <a:schemeClr val="tx1"/>
                </a:solidFill>
              </a:rPr>
              <a:t>Sascha</a:t>
            </a:r>
            <a:r>
              <a:rPr lang="ro-RO" sz="1200" dirty="0">
                <a:solidFill>
                  <a:schemeClr val="tx1"/>
                </a:solidFill>
              </a:rPr>
              <a:t> </a:t>
            </a:r>
            <a:r>
              <a:rPr lang="ro-RO" sz="1200" dirty="0" err="1">
                <a:solidFill>
                  <a:schemeClr val="tx1"/>
                </a:solidFill>
              </a:rPr>
              <a:t>Grau</a:t>
            </a:r>
            <a:r>
              <a:rPr lang="ro-RO" sz="1200" dirty="0">
                <a:solidFill>
                  <a:schemeClr val="tx1"/>
                </a:solidFill>
              </a:rPr>
              <a:t>, </a:t>
            </a:r>
            <a:r>
              <a:rPr lang="ro-RO" sz="1200" dirty="0" err="1">
                <a:solidFill>
                  <a:schemeClr val="tx1"/>
                </a:solidFill>
              </a:rPr>
              <a:t>Elliptic</a:t>
            </a:r>
            <a:r>
              <a:rPr lang="ro-RO" sz="1200" dirty="0">
                <a:solidFill>
                  <a:schemeClr val="tx1"/>
                </a:solidFill>
              </a:rPr>
              <a:t> Calculator 2, https://graui.de/code/elliptic2/</a:t>
            </a:r>
          </a:p>
          <a:p>
            <a:pPr>
              <a:buFont typeface="+mj-lt"/>
              <a:buAutoNum type="arabicPeriod"/>
            </a:pPr>
            <a:r>
              <a:rPr lang="ro-RO" sz="1200" dirty="0">
                <a:solidFill>
                  <a:schemeClr val="tx1"/>
                </a:solidFill>
              </a:rPr>
              <a:t>Imagine curbă eliptică, https://www.globalsign.com/en/blog/elliptic-curve-cryptography</a:t>
            </a:r>
          </a:p>
          <a:p>
            <a:pPr>
              <a:buFont typeface="+mj-lt"/>
              <a:buAutoNum type="arabicPeriod"/>
            </a:pPr>
            <a:r>
              <a:rPr lang="ro-RO" sz="1200" dirty="0">
                <a:solidFill>
                  <a:schemeClr val="tx1"/>
                </a:solidFill>
              </a:rPr>
              <a:t>Imagine </a:t>
            </a:r>
            <a:r>
              <a:rPr lang="ro-RO" sz="1200" dirty="0" err="1">
                <a:solidFill>
                  <a:schemeClr val="tx1"/>
                </a:solidFill>
              </a:rPr>
              <a:t>Django</a:t>
            </a:r>
            <a:r>
              <a:rPr lang="ro-RO" sz="1200" dirty="0">
                <a:solidFill>
                  <a:schemeClr val="tx1"/>
                </a:solidFill>
              </a:rPr>
              <a:t>, https://ro.wikipedia.org/wiki/Django_%28web_framework%29</a:t>
            </a:r>
          </a:p>
          <a:p>
            <a:pPr>
              <a:buFont typeface="+mj-lt"/>
              <a:buAutoNum type="arabicPeriod"/>
            </a:pPr>
            <a:r>
              <a:rPr lang="ro-RO" sz="1200" dirty="0">
                <a:solidFill>
                  <a:schemeClr val="tx1"/>
                </a:solidFill>
              </a:rPr>
              <a:t>Imagine </a:t>
            </a:r>
            <a:r>
              <a:rPr lang="ro-RO" sz="1200" dirty="0" err="1">
                <a:solidFill>
                  <a:schemeClr val="tx1"/>
                </a:solidFill>
              </a:rPr>
              <a:t>Flask</a:t>
            </a:r>
            <a:r>
              <a:rPr lang="ro-RO" sz="1200" dirty="0">
                <a:solidFill>
                  <a:schemeClr val="tx1"/>
                </a:solidFill>
              </a:rPr>
              <a:t>, https://en.wikipedia.org/wiki/Flask_%28web_framework%29</a:t>
            </a:r>
          </a:p>
          <a:p>
            <a:pPr>
              <a:buFont typeface="+mj-lt"/>
              <a:buAutoNum type="arabicPeriod"/>
            </a:pPr>
            <a:r>
              <a:rPr lang="ro-RO" sz="1200" dirty="0">
                <a:solidFill>
                  <a:schemeClr val="tx1"/>
                </a:solidFill>
              </a:rPr>
              <a:t>Imagine </a:t>
            </a:r>
            <a:r>
              <a:rPr lang="ro-RO" sz="1200" dirty="0" err="1">
                <a:solidFill>
                  <a:schemeClr val="tx1"/>
                </a:solidFill>
              </a:rPr>
              <a:t>Python</a:t>
            </a:r>
            <a:r>
              <a:rPr lang="ro-RO" sz="1200" dirty="0">
                <a:solidFill>
                  <a:schemeClr val="tx1"/>
                </a:solidFill>
              </a:rPr>
              <a:t>, https://en.wikiversity.org/wiki/Python</a:t>
            </a:r>
          </a:p>
          <a:p>
            <a:pPr>
              <a:buFont typeface="+mj-lt"/>
              <a:buAutoNum type="arabicPeriod"/>
            </a:pPr>
            <a:r>
              <a:rPr lang="ro-RO" sz="1200" dirty="0">
                <a:solidFill>
                  <a:schemeClr val="tx1"/>
                </a:solidFill>
              </a:rPr>
              <a:t>Imagine VS, https://stock.adobe.com/nz/search?k=versus</a:t>
            </a:r>
          </a:p>
          <a:p>
            <a:pPr>
              <a:buFont typeface="+mj-lt"/>
              <a:buAutoNum type="arabicPeriod"/>
            </a:pPr>
            <a:r>
              <a:rPr lang="en-US" sz="1200" dirty="0">
                <a:solidFill>
                  <a:schemeClr val="tx1"/>
                </a:solidFill>
              </a:rPr>
              <a:t>Vijay Singh Khatri</a:t>
            </a:r>
            <a:r>
              <a:rPr lang="ro-RO" sz="1200" dirty="0">
                <a:solidFill>
                  <a:schemeClr val="tx1"/>
                </a:solidFill>
              </a:rPr>
              <a:t>, </a:t>
            </a:r>
            <a:r>
              <a:rPr lang="ro-RO" sz="1200" dirty="0" err="1">
                <a:solidFill>
                  <a:schemeClr val="tx1"/>
                </a:solidFill>
              </a:rPr>
              <a:t>Flask</a:t>
            </a:r>
            <a:r>
              <a:rPr lang="ro-RO" sz="1200" dirty="0">
                <a:solidFill>
                  <a:schemeClr val="tx1"/>
                </a:solidFill>
              </a:rPr>
              <a:t> </a:t>
            </a:r>
            <a:r>
              <a:rPr lang="ro-RO" sz="1200" dirty="0" err="1">
                <a:solidFill>
                  <a:schemeClr val="tx1"/>
                </a:solidFill>
              </a:rPr>
              <a:t>vs</a:t>
            </a:r>
            <a:r>
              <a:rPr lang="ro-RO" sz="1200" dirty="0">
                <a:solidFill>
                  <a:schemeClr val="tx1"/>
                </a:solidFill>
              </a:rPr>
              <a:t> </a:t>
            </a:r>
            <a:r>
              <a:rPr lang="ro-RO" sz="1200" dirty="0" err="1">
                <a:solidFill>
                  <a:schemeClr val="tx1"/>
                </a:solidFill>
              </a:rPr>
              <a:t>Django</a:t>
            </a:r>
            <a:r>
              <a:rPr lang="ro-RO" sz="1200" dirty="0">
                <a:solidFill>
                  <a:schemeClr val="tx1"/>
                </a:solidFill>
              </a:rPr>
              <a:t>, https://hackr.io/blog/flask-vs-django</a:t>
            </a:r>
            <a:endParaRPr lang="en-US" sz="1200" dirty="0">
              <a:solidFill>
                <a:schemeClr val="tx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10" name="Google Shape;635;p58">
            <a:extLst>
              <a:ext uri="{FF2B5EF4-FFF2-40B4-BE49-F238E27FC236}">
                <a16:creationId xmlns:a16="http://schemas.microsoft.com/office/drawing/2014/main" id="{5F32DF0E-7F2C-484D-39EB-C6429FFFAEE6}"/>
              </a:ext>
            </a:extLst>
          </p:cNvPr>
          <p:cNvSpPr txBox="1">
            <a:spLocks noGrp="1"/>
          </p:cNvSpPr>
          <p:nvPr>
            <p:ph type="title"/>
          </p:nvPr>
        </p:nvSpPr>
        <p:spPr>
          <a:xfrm>
            <a:off x="1712225" y="874650"/>
            <a:ext cx="5719500" cy="107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t>Mul</a:t>
            </a:r>
            <a:r>
              <a:rPr lang="ro-RO" sz="3200" b="1" dirty="0"/>
              <a:t>ț</a:t>
            </a:r>
            <a:r>
              <a:rPr lang="en" sz="3200" b="1" dirty="0"/>
              <a:t>umesc pentru aten</a:t>
            </a:r>
            <a:r>
              <a:rPr lang="ro-RO" sz="3200" b="1" dirty="0"/>
              <a:t>ț</a:t>
            </a:r>
            <a:r>
              <a:rPr lang="en" sz="3200" b="1" dirty="0"/>
              <a:t>ie!</a:t>
            </a:r>
            <a:endParaRPr sz="3200" b="1" dirty="0"/>
          </a:p>
        </p:txBody>
      </p:sp>
      <p:sp>
        <p:nvSpPr>
          <p:cNvPr id="11" name="Google Shape;674;p62">
            <a:extLst>
              <a:ext uri="{FF2B5EF4-FFF2-40B4-BE49-F238E27FC236}">
                <a16:creationId xmlns:a16="http://schemas.microsoft.com/office/drawing/2014/main" id="{73A0BAFD-18DC-20D0-EF9E-DE7EF6DD62C2}"/>
              </a:ext>
            </a:extLst>
          </p:cNvPr>
          <p:cNvSpPr txBox="1">
            <a:spLocks noGrp="1"/>
          </p:cNvSpPr>
          <p:nvPr>
            <p:ph type="subTitle" idx="1"/>
          </p:nvPr>
        </p:nvSpPr>
        <p:spPr>
          <a:xfrm>
            <a:off x="1712225" y="1954350"/>
            <a:ext cx="5719500" cy="6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t>Intreb</a:t>
            </a:r>
            <a:r>
              <a:rPr lang="ro-RO" sz="2000" b="1" dirty="0"/>
              <a:t>ă</a:t>
            </a:r>
            <a:r>
              <a:rPr lang="en" sz="2000" b="1" dirty="0"/>
              <a:t>ri?</a:t>
            </a:r>
            <a:endParaRPr sz="2000" b="1" dirty="0"/>
          </a:p>
        </p:txBody>
      </p:sp>
    </p:spTree>
    <p:extLst>
      <p:ext uri="{BB962C8B-B14F-4D97-AF65-F5344CB8AC3E}">
        <p14:creationId xmlns:p14="http://schemas.microsoft.com/office/powerpoint/2010/main" val="1438487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8"/>
          <p:cNvSpPr txBox="1">
            <a:spLocks noGrp="1"/>
          </p:cNvSpPr>
          <p:nvPr>
            <p:ph type="title"/>
          </p:nvPr>
        </p:nvSpPr>
        <p:spPr>
          <a:xfrm>
            <a:off x="720000" y="1948344"/>
            <a:ext cx="7704000" cy="841800"/>
          </a:xfrm>
          <a:prstGeom prst="rect">
            <a:avLst/>
          </a:prstGeom>
        </p:spPr>
        <p:txBody>
          <a:bodyPr spcFirstLastPara="1" wrap="square" lIns="91425" tIns="91425" rIns="91425" bIns="91425" anchor="ctr" anchorCtr="0">
            <a:noAutofit/>
          </a:bodyPr>
          <a:lstStyle/>
          <a:p>
            <a:r>
              <a:rPr lang="ro-RO" b="1" dirty="0"/>
              <a:t>Motivația</a:t>
            </a:r>
            <a:endParaRPr b="1" dirty="0"/>
          </a:p>
        </p:txBody>
      </p:sp>
      <p:sp>
        <p:nvSpPr>
          <p:cNvPr id="202" name="Google Shape;202;p38"/>
          <p:cNvSpPr txBox="1">
            <a:spLocks noGrp="1"/>
          </p:cNvSpPr>
          <p:nvPr>
            <p:ph type="title" idx="2"/>
          </p:nvPr>
        </p:nvSpPr>
        <p:spPr>
          <a:xfrm>
            <a:off x="4039075" y="787325"/>
            <a:ext cx="1065900" cy="10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1</a:t>
            </a:r>
            <a:endParaRPr dirty="0"/>
          </a:p>
        </p:txBody>
      </p:sp>
      <p:sp>
        <p:nvSpPr>
          <p:cNvPr id="203" name="Google Shape;203;p38"/>
          <p:cNvSpPr txBox="1">
            <a:spLocks noGrp="1"/>
          </p:cNvSpPr>
          <p:nvPr>
            <p:ph type="subTitle" idx="1"/>
          </p:nvPr>
        </p:nvSpPr>
        <p:spPr>
          <a:xfrm>
            <a:off x="1744170" y="2907312"/>
            <a:ext cx="5655660" cy="486337"/>
          </a:xfrm>
          <a:prstGeom prst="rect">
            <a:avLst/>
          </a:prstGeom>
        </p:spPr>
        <p:txBody>
          <a:bodyPr spcFirstLastPara="1" wrap="square" lIns="91425" tIns="91425" rIns="91425" bIns="91425" anchor="ctr" anchorCtr="0">
            <a:noAutofit/>
          </a:bodyPr>
          <a:lstStyle/>
          <a:p>
            <a:pPr marL="0" indent="0">
              <a:buNone/>
            </a:pPr>
            <a:r>
              <a:rPr lang="ro-RO" dirty="0"/>
              <a:t>Explicarea alegerii temei  </a:t>
            </a:r>
            <a:endParaRPr lang="en-US" dirty="0"/>
          </a:p>
        </p:txBody>
      </p:sp>
    </p:spTree>
    <p:extLst>
      <p:ext uri="{BB962C8B-B14F-4D97-AF65-F5344CB8AC3E}">
        <p14:creationId xmlns:p14="http://schemas.microsoft.com/office/powerpoint/2010/main" val="4027042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3" name="Google Shape;223;p41"/>
          <p:cNvSpPr txBox="1">
            <a:spLocks noGrp="1"/>
          </p:cNvSpPr>
          <p:nvPr>
            <p:ph type="title" idx="6"/>
          </p:nvPr>
        </p:nvSpPr>
        <p:spPr>
          <a:xfrm>
            <a:off x="451852" y="284531"/>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3200" b="1" dirty="0" err="1"/>
              <a:t>Flask</a:t>
            </a:r>
            <a:r>
              <a:rPr lang="ro-RO" sz="3200" b="1" dirty="0"/>
              <a:t> </a:t>
            </a:r>
            <a:r>
              <a:rPr lang="ro-RO" sz="3200" b="1" dirty="0" err="1"/>
              <a:t>vs</a:t>
            </a:r>
            <a:r>
              <a:rPr lang="ro-RO" sz="3200" b="1" dirty="0"/>
              <a:t> </a:t>
            </a:r>
            <a:r>
              <a:rPr lang="ro-RO" sz="3200" b="1" dirty="0" err="1"/>
              <a:t>Django</a:t>
            </a:r>
            <a:endParaRPr sz="3200" b="1" dirty="0"/>
          </a:p>
        </p:txBody>
      </p:sp>
      <p:sp>
        <p:nvSpPr>
          <p:cNvPr id="18" name="TextBox 17">
            <a:extLst>
              <a:ext uri="{FF2B5EF4-FFF2-40B4-BE49-F238E27FC236}">
                <a16:creationId xmlns:a16="http://schemas.microsoft.com/office/drawing/2014/main" id="{A9AAB9FC-5552-9E07-3B9D-E2C2B8F3AC08}"/>
              </a:ext>
            </a:extLst>
          </p:cNvPr>
          <p:cNvSpPr txBox="1"/>
          <p:nvPr/>
        </p:nvSpPr>
        <p:spPr>
          <a:xfrm>
            <a:off x="451852" y="1092690"/>
            <a:ext cx="7212393" cy="1754326"/>
          </a:xfrm>
          <a:prstGeom prst="rect">
            <a:avLst/>
          </a:prstGeom>
          <a:noFill/>
        </p:spPr>
        <p:txBody>
          <a:bodyPr wrap="square">
            <a:spAutoFit/>
          </a:bodyPr>
          <a:lstStyle/>
          <a:p>
            <a:pPr algn="just"/>
            <a:r>
              <a:rPr lang="en-US" sz="1200" b="0" i="0" dirty="0">
                <a:solidFill>
                  <a:schemeClr val="tx1"/>
                </a:solidFill>
                <a:effectLst/>
                <a:latin typeface="Poppins" panose="00000500000000000000" pitchFamily="2" charset="0"/>
                <a:cs typeface="Poppins" panose="00000500000000000000" pitchFamily="2" charset="0"/>
              </a:rPr>
              <a:t>        </a:t>
            </a:r>
            <a:r>
              <a:rPr lang="ro-RO" altLang="en-US" sz="1200" dirty="0">
                <a:latin typeface="Poppins" panose="00000500000000000000" pitchFamily="2" charset="0"/>
                <a:cs typeface="Poppins" panose="00000500000000000000" pitchFamily="2" charset="0"/>
              </a:rPr>
              <a:t>Am realizat aplicația suport în </a:t>
            </a:r>
            <a:r>
              <a:rPr lang="ro-RO" altLang="en-US" sz="1200" dirty="0" err="1">
                <a:latin typeface="Poppins" panose="00000500000000000000" pitchFamily="2" charset="0"/>
                <a:cs typeface="Poppins" panose="00000500000000000000" pitchFamily="2" charset="0"/>
              </a:rPr>
              <a:t>Python</a:t>
            </a:r>
            <a:r>
              <a:rPr lang="ro-RO" altLang="en-US" sz="1200" dirty="0">
                <a:latin typeface="Poppins" panose="00000500000000000000" pitchFamily="2" charset="0"/>
                <a:cs typeface="Poppins" panose="00000500000000000000" pitchFamily="2" charset="0"/>
              </a:rPr>
              <a:t> datorită experiențelor anterioare cu acesta în perioada facultății și dorința de a învăța și aprofunda un </a:t>
            </a:r>
            <a:r>
              <a:rPr lang="ro-RO" altLang="en-US" sz="1200" dirty="0" err="1">
                <a:latin typeface="Poppins" panose="00000500000000000000" pitchFamily="2" charset="0"/>
                <a:cs typeface="Poppins" panose="00000500000000000000" pitchFamily="2" charset="0"/>
              </a:rPr>
              <a:t>framework</a:t>
            </a:r>
            <a:r>
              <a:rPr lang="ro-RO" altLang="en-US" sz="1200" dirty="0">
                <a:latin typeface="Poppins" panose="00000500000000000000" pitchFamily="2" charset="0"/>
                <a:cs typeface="Poppins" panose="00000500000000000000" pitchFamily="2" charset="0"/>
              </a:rPr>
              <a:t> nou.</a:t>
            </a:r>
          </a:p>
          <a:p>
            <a:pPr algn="just"/>
            <a:endParaRPr lang="ro-RO" sz="1200" b="0" i="0" dirty="0">
              <a:solidFill>
                <a:schemeClr val="tx1"/>
              </a:solidFill>
              <a:effectLst/>
              <a:latin typeface="Poppins" panose="00000500000000000000" pitchFamily="2" charset="0"/>
              <a:cs typeface="Poppins" panose="00000500000000000000" pitchFamily="2" charset="0"/>
            </a:endParaRPr>
          </a:p>
          <a:p>
            <a:pPr algn="just"/>
            <a:r>
              <a:rPr lang="ro-RO" sz="1200" b="0" i="0" dirty="0">
                <a:solidFill>
                  <a:schemeClr val="tx1"/>
                </a:solidFill>
                <a:effectLst/>
                <a:latin typeface="Poppins" panose="00000500000000000000" pitchFamily="2" charset="0"/>
                <a:cs typeface="Poppins" panose="00000500000000000000" pitchFamily="2" charset="0"/>
              </a:rPr>
              <a:t>        </a:t>
            </a:r>
            <a:r>
              <a:rPr lang="en-US" sz="1200" b="0" i="0" dirty="0">
                <a:solidFill>
                  <a:schemeClr val="tx1"/>
                </a:solidFill>
                <a:effectLst/>
                <a:latin typeface="Poppins" panose="00000500000000000000" pitchFamily="2" charset="0"/>
                <a:cs typeface="Poppins" panose="00000500000000000000" pitchFamily="2" charset="0"/>
              </a:rPr>
              <a:t>Flask </a:t>
            </a:r>
            <a:r>
              <a:rPr lang="en-US" sz="1200" b="0" i="0" dirty="0" err="1">
                <a:solidFill>
                  <a:schemeClr val="tx1"/>
                </a:solidFill>
                <a:effectLst/>
                <a:latin typeface="Poppins" panose="00000500000000000000" pitchFamily="2" charset="0"/>
                <a:cs typeface="Poppins" panose="00000500000000000000" pitchFamily="2" charset="0"/>
              </a:rPr>
              <a:t>și</a:t>
            </a:r>
            <a:r>
              <a:rPr lang="en-US" sz="1200" b="0" i="0" dirty="0">
                <a:solidFill>
                  <a:schemeClr val="tx1"/>
                </a:solidFill>
                <a:effectLst/>
                <a:latin typeface="Poppins" panose="00000500000000000000" pitchFamily="2" charset="0"/>
                <a:cs typeface="Poppins" panose="00000500000000000000" pitchFamily="2" charset="0"/>
              </a:rPr>
              <a:t> Django sunt </a:t>
            </a:r>
            <a:r>
              <a:rPr lang="ro-RO" sz="1200" b="0" i="0" dirty="0">
                <a:solidFill>
                  <a:schemeClr val="tx1"/>
                </a:solidFill>
                <a:effectLst/>
                <a:latin typeface="Poppins" panose="00000500000000000000" pitchFamily="2" charset="0"/>
                <a:cs typeface="Poppins" panose="00000500000000000000" pitchFamily="2" charset="0"/>
              </a:rPr>
              <a:t>cele mai populare două </a:t>
            </a:r>
            <a:r>
              <a:rPr lang="ro-RO" sz="1200" b="0" i="0" dirty="0" err="1">
                <a:solidFill>
                  <a:schemeClr val="tx1"/>
                </a:solidFill>
                <a:effectLst/>
                <a:latin typeface="Poppins" panose="00000500000000000000" pitchFamily="2" charset="0"/>
                <a:cs typeface="Poppins" panose="00000500000000000000" pitchFamily="2" charset="0"/>
              </a:rPr>
              <a:t>frameworkuri</a:t>
            </a:r>
            <a:r>
              <a:rPr lang="ro-RO" sz="1200" b="0" i="0" dirty="0">
                <a:solidFill>
                  <a:schemeClr val="tx1"/>
                </a:solidFill>
                <a:effectLst/>
                <a:latin typeface="Poppins" panose="00000500000000000000" pitchFamily="2" charset="0"/>
                <a:cs typeface="Poppins" panose="00000500000000000000" pitchFamily="2" charset="0"/>
              </a:rPr>
              <a:t> </a:t>
            </a:r>
            <a:r>
              <a:rPr lang="en-US" sz="1200" b="0" i="0" dirty="0" err="1">
                <a:solidFill>
                  <a:schemeClr val="tx1"/>
                </a:solidFill>
                <a:effectLst/>
                <a:latin typeface="Poppins" panose="00000500000000000000" pitchFamily="2" charset="0"/>
                <a:cs typeface="Poppins" panose="00000500000000000000" pitchFamily="2" charset="0"/>
              </a:rPr>
              <a:t>utilizate</a:t>
            </a:r>
            <a:r>
              <a:rPr lang="en-US" sz="1200" b="0" i="0" dirty="0">
                <a:solidFill>
                  <a:schemeClr val="tx1"/>
                </a:solidFill>
                <a:effectLst/>
                <a:latin typeface="Poppins" panose="00000500000000000000" pitchFamily="2" charset="0"/>
                <a:cs typeface="Poppins" panose="00000500000000000000" pitchFamily="2" charset="0"/>
              </a:rPr>
              <a:t> </a:t>
            </a:r>
            <a:r>
              <a:rPr lang="en-US" sz="1200" b="0" i="0" dirty="0" err="1">
                <a:solidFill>
                  <a:schemeClr val="tx1"/>
                </a:solidFill>
                <a:effectLst/>
                <a:latin typeface="Poppins" panose="00000500000000000000" pitchFamily="2" charset="0"/>
                <a:cs typeface="Poppins" panose="00000500000000000000" pitchFamily="2" charset="0"/>
              </a:rPr>
              <a:t>în</a:t>
            </a:r>
            <a:r>
              <a:rPr lang="en-US" sz="1200" b="0" i="0" dirty="0">
                <a:solidFill>
                  <a:schemeClr val="tx1"/>
                </a:solidFill>
                <a:effectLst/>
                <a:latin typeface="Poppins" panose="00000500000000000000" pitchFamily="2" charset="0"/>
                <a:cs typeface="Poppins" panose="00000500000000000000" pitchFamily="2" charset="0"/>
              </a:rPr>
              <a:t> Python </a:t>
            </a:r>
            <a:r>
              <a:rPr lang="en-US" sz="1200" b="0" i="0" dirty="0" err="1">
                <a:solidFill>
                  <a:schemeClr val="tx1"/>
                </a:solidFill>
                <a:effectLst/>
                <a:latin typeface="Poppins" panose="00000500000000000000" pitchFamily="2" charset="0"/>
                <a:cs typeface="Poppins" panose="00000500000000000000" pitchFamily="2" charset="0"/>
              </a:rPr>
              <a:t>pentru</a:t>
            </a:r>
            <a:r>
              <a:rPr lang="en-US" sz="1200" b="0" i="0" dirty="0">
                <a:solidFill>
                  <a:schemeClr val="tx1"/>
                </a:solidFill>
                <a:effectLst/>
                <a:latin typeface="Poppins" panose="00000500000000000000" pitchFamily="2" charset="0"/>
                <a:cs typeface="Poppins" panose="00000500000000000000" pitchFamily="2" charset="0"/>
              </a:rPr>
              <a:t> </a:t>
            </a:r>
            <a:r>
              <a:rPr lang="ro-RO" sz="1200" b="0" i="0" dirty="0">
                <a:solidFill>
                  <a:schemeClr val="tx1"/>
                </a:solidFill>
                <a:effectLst/>
                <a:latin typeface="Poppins" panose="00000500000000000000" pitchFamily="2" charset="0"/>
                <a:cs typeface="Poppins" panose="00000500000000000000" pitchFamily="2" charset="0"/>
              </a:rPr>
              <a:t>dezvoltarea</a:t>
            </a:r>
            <a:r>
              <a:rPr lang="en-US" sz="1200" b="0" i="0" dirty="0">
                <a:solidFill>
                  <a:schemeClr val="tx1"/>
                </a:solidFill>
                <a:effectLst/>
                <a:latin typeface="Poppins" panose="00000500000000000000" pitchFamily="2" charset="0"/>
                <a:cs typeface="Poppins" panose="00000500000000000000" pitchFamily="2" charset="0"/>
              </a:rPr>
              <a:t> </a:t>
            </a:r>
            <a:r>
              <a:rPr lang="en-US" sz="1200" b="0" i="0" dirty="0" err="1">
                <a:solidFill>
                  <a:schemeClr val="tx1"/>
                </a:solidFill>
                <a:effectLst/>
                <a:latin typeface="Poppins" panose="00000500000000000000" pitchFamily="2" charset="0"/>
                <a:cs typeface="Poppins" panose="00000500000000000000" pitchFamily="2" charset="0"/>
              </a:rPr>
              <a:t>aplicații</a:t>
            </a:r>
            <a:r>
              <a:rPr lang="ro-RO" sz="1200" b="0" i="0" dirty="0">
                <a:solidFill>
                  <a:schemeClr val="tx1"/>
                </a:solidFill>
                <a:effectLst/>
                <a:latin typeface="Poppins" panose="00000500000000000000" pitchFamily="2" charset="0"/>
                <a:cs typeface="Poppins" panose="00000500000000000000" pitchFamily="2" charset="0"/>
              </a:rPr>
              <a:t>lor</a:t>
            </a:r>
            <a:r>
              <a:rPr lang="en-US" sz="1200" b="0" i="0" dirty="0">
                <a:solidFill>
                  <a:schemeClr val="tx1"/>
                </a:solidFill>
                <a:effectLst/>
                <a:latin typeface="Poppins" panose="00000500000000000000" pitchFamily="2" charset="0"/>
                <a:cs typeface="Poppins" panose="00000500000000000000" pitchFamily="2" charset="0"/>
              </a:rPr>
              <a:t> web.</a:t>
            </a:r>
            <a:r>
              <a:rPr lang="ro-RO" sz="1200" dirty="0">
                <a:solidFill>
                  <a:schemeClr val="tx1"/>
                </a:solidFill>
                <a:latin typeface="Poppins" panose="00000500000000000000" pitchFamily="2" charset="0"/>
                <a:cs typeface="Poppins" panose="00000500000000000000" pitchFamily="2" charset="0"/>
              </a:rPr>
              <a:t> </a:t>
            </a:r>
          </a:p>
          <a:p>
            <a:pPr marL="171450" indent="-171450" algn="just">
              <a:buFont typeface="Wingdings" panose="05000000000000000000" pitchFamily="2" charset="2"/>
              <a:buChar char="Ø"/>
            </a:pPr>
            <a:r>
              <a:rPr lang="en-US" sz="1200" dirty="0">
                <a:solidFill>
                  <a:schemeClr val="tx1"/>
                </a:solidFill>
                <a:latin typeface="Poppins" panose="00000500000000000000" pitchFamily="2" charset="0"/>
                <a:cs typeface="Poppins" panose="00000500000000000000" pitchFamily="2" charset="0"/>
              </a:rPr>
              <a:t>Flask </a:t>
            </a:r>
            <a:r>
              <a:rPr lang="en-US" sz="1200" dirty="0" err="1">
                <a:solidFill>
                  <a:schemeClr val="tx1"/>
                </a:solidFill>
                <a:latin typeface="Poppins" panose="00000500000000000000" pitchFamily="2" charset="0"/>
                <a:cs typeface="Poppins" panose="00000500000000000000" pitchFamily="2" charset="0"/>
              </a:rPr>
              <a:t>oferă</a:t>
            </a:r>
            <a:r>
              <a:rPr lang="en-US" sz="1200" dirty="0">
                <a:solidFill>
                  <a:schemeClr val="tx1"/>
                </a:solidFill>
                <a:latin typeface="Poppins" panose="00000500000000000000" pitchFamily="2" charset="0"/>
                <a:cs typeface="Poppins" panose="00000500000000000000" pitchFamily="2" charset="0"/>
              </a:rPr>
              <a:t> </a:t>
            </a:r>
            <a:r>
              <a:rPr lang="en-US" sz="1200" dirty="0" err="1">
                <a:solidFill>
                  <a:schemeClr val="tx1"/>
                </a:solidFill>
                <a:latin typeface="Poppins" panose="00000500000000000000" pitchFamily="2" charset="0"/>
                <a:cs typeface="Poppins" panose="00000500000000000000" pitchFamily="2" charset="0"/>
              </a:rPr>
              <a:t>mai</a:t>
            </a:r>
            <a:r>
              <a:rPr lang="en-US" sz="1200" dirty="0">
                <a:solidFill>
                  <a:schemeClr val="tx1"/>
                </a:solidFill>
                <a:latin typeface="Poppins" panose="00000500000000000000" pitchFamily="2" charset="0"/>
                <a:cs typeface="Poppins" panose="00000500000000000000" pitchFamily="2" charset="0"/>
              </a:rPr>
              <a:t> </a:t>
            </a:r>
            <a:r>
              <a:rPr lang="en-US" sz="1200" dirty="0" err="1">
                <a:solidFill>
                  <a:schemeClr val="tx1"/>
                </a:solidFill>
                <a:latin typeface="Poppins" panose="00000500000000000000" pitchFamily="2" charset="0"/>
                <a:cs typeface="Poppins" panose="00000500000000000000" pitchFamily="2" charset="0"/>
              </a:rPr>
              <a:t>multă</a:t>
            </a:r>
            <a:r>
              <a:rPr lang="en-US" sz="1200" dirty="0">
                <a:solidFill>
                  <a:schemeClr val="tx1"/>
                </a:solidFill>
                <a:latin typeface="Poppins" panose="00000500000000000000" pitchFamily="2" charset="0"/>
                <a:cs typeface="Poppins" panose="00000500000000000000" pitchFamily="2" charset="0"/>
              </a:rPr>
              <a:t> </a:t>
            </a:r>
            <a:r>
              <a:rPr lang="en-US" sz="1200" dirty="0" err="1">
                <a:solidFill>
                  <a:schemeClr val="tx1"/>
                </a:solidFill>
                <a:latin typeface="Poppins" panose="00000500000000000000" pitchFamily="2" charset="0"/>
                <a:cs typeface="Poppins" panose="00000500000000000000" pitchFamily="2" charset="0"/>
              </a:rPr>
              <a:t>flexibilitate</a:t>
            </a:r>
            <a:r>
              <a:rPr lang="en-US" sz="1200" dirty="0">
                <a:solidFill>
                  <a:schemeClr val="tx1"/>
                </a:solidFill>
                <a:latin typeface="Poppins" panose="00000500000000000000" pitchFamily="2" charset="0"/>
                <a:cs typeface="Poppins" panose="00000500000000000000" pitchFamily="2" charset="0"/>
              </a:rPr>
              <a:t> </a:t>
            </a:r>
            <a:r>
              <a:rPr lang="en-US" sz="1200" dirty="0" err="1">
                <a:solidFill>
                  <a:schemeClr val="tx1"/>
                </a:solidFill>
                <a:latin typeface="Poppins" panose="00000500000000000000" pitchFamily="2" charset="0"/>
                <a:cs typeface="Poppins" panose="00000500000000000000" pitchFamily="2" charset="0"/>
              </a:rPr>
              <a:t>și</a:t>
            </a:r>
            <a:r>
              <a:rPr lang="en-US" sz="1200" dirty="0">
                <a:solidFill>
                  <a:schemeClr val="tx1"/>
                </a:solidFill>
                <a:latin typeface="Poppins" panose="00000500000000000000" pitchFamily="2" charset="0"/>
                <a:cs typeface="Poppins" panose="00000500000000000000" pitchFamily="2" charset="0"/>
              </a:rPr>
              <a:t> control</a:t>
            </a:r>
            <a:endParaRPr lang="ro-RO" sz="1200" dirty="0">
              <a:solidFill>
                <a:schemeClr val="tx1"/>
              </a:solidFill>
              <a:latin typeface="Poppins" panose="00000500000000000000" pitchFamily="2" charset="0"/>
              <a:cs typeface="Poppins" panose="00000500000000000000" pitchFamily="2" charset="0"/>
            </a:endParaRPr>
          </a:p>
          <a:p>
            <a:pPr marL="171450" indent="-171450" algn="just">
              <a:buFont typeface="Wingdings" panose="05000000000000000000" pitchFamily="2" charset="2"/>
              <a:buChar char="Ø"/>
            </a:pPr>
            <a:r>
              <a:rPr lang="en-US" sz="1200" dirty="0">
                <a:solidFill>
                  <a:schemeClr val="tx1"/>
                </a:solidFill>
                <a:latin typeface="Poppins" panose="00000500000000000000" pitchFamily="2" charset="0"/>
                <a:cs typeface="Poppins" panose="00000500000000000000" pitchFamily="2" charset="0"/>
              </a:rPr>
              <a:t>Django </a:t>
            </a:r>
            <a:r>
              <a:rPr lang="en-US" sz="1200" dirty="0" err="1">
                <a:solidFill>
                  <a:schemeClr val="tx1"/>
                </a:solidFill>
                <a:latin typeface="Poppins" panose="00000500000000000000" pitchFamily="2" charset="0"/>
                <a:cs typeface="Poppins" panose="00000500000000000000" pitchFamily="2" charset="0"/>
              </a:rPr>
              <a:t>oferă</a:t>
            </a:r>
            <a:r>
              <a:rPr lang="en-US" sz="1200" dirty="0">
                <a:solidFill>
                  <a:schemeClr val="tx1"/>
                </a:solidFill>
                <a:latin typeface="Poppins" panose="00000500000000000000" pitchFamily="2" charset="0"/>
                <a:cs typeface="Poppins" panose="00000500000000000000" pitchFamily="2" charset="0"/>
              </a:rPr>
              <a:t> un </a:t>
            </a:r>
            <a:r>
              <a:rPr lang="ro-RO" sz="1200" dirty="0" err="1">
                <a:solidFill>
                  <a:schemeClr val="tx1"/>
                </a:solidFill>
                <a:latin typeface="Poppins" panose="00000500000000000000" pitchFamily="2" charset="0"/>
                <a:cs typeface="Poppins" panose="00000500000000000000" pitchFamily="2" charset="0"/>
              </a:rPr>
              <a:t>framework</a:t>
            </a:r>
            <a:r>
              <a:rPr lang="en-US" sz="1200" dirty="0">
                <a:solidFill>
                  <a:schemeClr val="tx1"/>
                </a:solidFill>
                <a:latin typeface="Poppins" panose="00000500000000000000" pitchFamily="2" charset="0"/>
                <a:cs typeface="Poppins" panose="00000500000000000000" pitchFamily="2" charset="0"/>
              </a:rPr>
              <a:t> </a:t>
            </a:r>
            <a:r>
              <a:rPr lang="en-US" sz="1200" dirty="0" err="1">
                <a:solidFill>
                  <a:schemeClr val="tx1"/>
                </a:solidFill>
                <a:latin typeface="Poppins" panose="00000500000000000000" pitchFamily="2" charset="0"/>
                <a:cs typeface="Poppins" panose="00000500000000000000" pitchFamily="2" charset="0"/>
              </a:rPr>
              <a:t>structurat</a:t>
            </a:r>
            <a:r>
              <a:rPr lang="en-US" sz="1200" dirty="0">
                <a:solidFill>
                  <a:schemeClr val="tx1"/>
                </a:solidFill>
                <a:latin typeface="Poppins" panose="00000500000000000000" pitchFamily="2" charset="0"/>
                <a:cs typeface="Poppins" panose="00000500000000000000" pitchFamily="2" charset="0"/>
              </a:rPr>
              <a:t> </a:t>
            </a:r>
            <a:r>
              <a:rPr lang="en-US" sz="1200" dirty="0" err="1">
                <a:solidFill>
                  <a:schemeClr val="tx1"/>
                </a:solidFill>
                <a:latin typeface="Poppins" panose="00000500000000000000" pitchFamily="2" charset="0"/>
                <a:cs typeface="Poppins" panose="00000500000000000000" pitchFamily="2" charset="0"/>
              </a:rPr>
              <a:t>și</a:t>
            </a:r>
            <a:r>
              <a:rPr lang="en-US" sz="1200" dirty="0">
                <a:solidFill>
                  <a:schemeClr val="tx1"/>
                </a:solidFill>
                <a:latin typeface="Poppins" panose="00000500000000000000" pitchFamily="2" charset="0"/>
                <a:cs typeface="Poppins" panose="00000500000000000000" pitchFamily="2" charset="0"/>
              </a:rPr>
              <a:t> </a:t>
            </a:r>
            <a:r>
              <a:rPr lang="ro-RO" sz="1200" dirty="0">
                <a:solidFill>
                  <a:schemeClr val="tx1"/>
                </a:solidFill>
                <a:latin typeface="Poppins" panose="00000500000000000000" pitchFamily="2" charset="0"/>
                <a:cs typeface="Poppins" panose="00000500000000000000" pitchFamily="2" charset="0"/>
              </a:rPr>
              <a:t>o varietate de </a:t>
            </a:r>
            <a:r>
              <a:rPr lang="en-US" sz="1200" dirty="0" err="1">
                <a:solidFill>
                  <a:schemeClr val="tx1"/>
                </a:solidFill>
                <a:latin typeface="Poppins" panose="00000500000000000000" pitchFamily="2" charset="0"/>
                <a:cs typeface="Poppins" panose="00000500000000000000" pitchFamily="2" charset="0"/>
              </a:rPr>
              <a:t>funcții</a:t>
            </a:r>
            <a:r>
              <a:rPr lang="en-US" sz="1200" dirty="0">
                <a:solidFill>
                  <a:schemeClr val="tx1"/>
                </a:solidFill>
                <a:latin typeface="Poppins" panose="00000500000000000000" pitchFamily="2" charset="0"/>
                <a:cs typeface="Poppins" panose="00000500000000000000" pitchFamily="2" charset="0"/>
              </a:rPr>
              <a:t> </a:t>
            </a:r>
            <a:r>
              <a:rPr lang="en-US" sz="1200" dirty="0" err="1">
                <a:solidFill>
                  <a:schemeClr val="tx1"/>
                </a:solidFill>
                <a:latin typeface="Poppins" panose="00000500000000000000" pitchFamily="2" charset="0"/>
                <a:cs typeface="Poppins" panose="00000500000000000000" pitchFamily="2" charset="0"/>
              </a:rPr>
              <a:t>pentru</a:t>
            </a:r>
            <a:r>
              <a:rPr lang="en-US" sz="1200" dirty="0">
                <a:solidFill>
                  <a:schemeClr val="tx1"/>
                </a:solidFill>
                <a:latin typeface="Poppins" panose="00000500000000000000" pitchFamily="2" charset="0"/>
                <a:cs typeface="Poppins" panose="00000500000000000000" pitchFamily="2" charset="0"/>
              </a:rPr>
              <a:t> </a:t>
            </a:r>
            <a:r>
              <a:rPr lang="ro-RO" sz="1200" dirty="0">
                <a:solidFill>
                  <a:schemeClr val="tx1"/>
                </a:solidFill>
                <a:latin typeface="Poppins" panose="00000500000000000000" pitchFamily="2" charset="0"/>
                <a:cs typeface="Poppins" panose="00000500000000000000" pitchFamily="2" charset="0"/>
              </a:rPr>
              <a:t>implementări </a:t>
            </a:r>
            <a:r>
              <a:rPr lang="en-US" sz="1200" dirty="0">
                <a:solidFill>
                  <a:schemeClr val="tx1"/>
                </a:solidFill>
                <a:latin typeface="Poppins" panose="00000500000000000000" pitchFamily="2" charset="0"/>
                <a:cs typeface="Poppins" panose="00000500000000000000" pitchFamily="2" charset="0"/>
              </a:rPr>
              <a:t>rapid</a:t>
            </a:r>
            <a:r>
              <a:rPr lang="ro-RO" sz="1200" dirty="0">
                <a:solidFill>
                  <a:schemeClr val="tx1"/>
                </a:solidFill>
                <a:latin typeface="Poppins" panose="00000500000000000000" pitchFamily="2" charset="0"/>
                <a:cs typeface="Poppins" panose="00000500000000000000" pitchFamily="2" charset="0"/>
              </a:rPr>
              <a:t>e</a:t>
            </a:r>
            <a:r>
              <a:rPr lang="en-US" sz="1200" dirty="0">
                <a:solidFill>
                  <a:schemeClr val="tx1"/>
                </a:solidFill>
                <a:latin typeface="Poppins" panose="00000500000000000000" pitchFamily="2" charset="0"/>
                <a:cs typeface="Poppins" panose="00000500000000000000" pitchFamily="2" charset="0"/>
              </a:rPr>
              <a:t>.</a:t>
            </a:r>
            <a:endParaRPr lang="ro-RO" sz="1200" dirty="0">
              <a:solidFill>
                <a:schemeClr val="tx1"/>
              </a:solidFill>
              <a:latin typeface="Poppins" panose="00000500000000000000" pitchFamily="2" charset="0"/>
              <a:cs typeface="Poppins" panose="00000500000000000000" pitchFamily="2" charset="0"/>
            </a:endParaRPr>
          </a:p>
          <a:p>
            <a:pPr marL="171450" indent="-171450" algn="just">
              <a:buFont typeface="Arial" panose="020B0604020202020204" pitchFamily="34" charset="0"/>
              <a:buChar char="•"/>
            </a:pPr>
            <a:endParaRPr lang="ro-RO" sz="1200" dirty="0">
              <a:solidFill>
                <a:schemeClr val="tx1"/>
              </a:solidFill>
              <a:latin typeface="Poppins" panose="00000500000000000000" pitchFamily="2" charset="0"/>
              <a:cs typeface="Poppins" panose="00000500000000000000" pitchFamily="2" charset="0"/>
            </a:endParaRPr>
          </a:p>
          <a:p>
            <a:pPr algn="just"/>
            <a:r>
              <a:rPr lang="ro-RO" sz="1200" dirty="0">
                <a:solidFill>
                  <a:schemeClr val="tx1"/>
                </a:solidFill>
                <a:latin typeface="Poppins" panose="00000500000000000000" pitchFamily="2" charset="0"/>
                <a:cs typeface="Poppins" panose="00000500000000000000" pitchFamily="2" charset="0"/>
              </a:rPr>
              <a:t>        Datorită naturii aplicației create am ales </a:t>
            </a:r>
            <a:r>
              <a:rPr lang="ro-RO" sz="1200" dirty="0" err="1">
                <a:solidFill>
                  <a:schemeClr val="tx1"/>
                </a:solidFill>
                <a:latin typeface="Poppins" panose="00000500000000000000" pitchFamily="2" charset="0"/>
                <a:cs typeface="Poppins" panose="00000500000000000000" pitchFamily="2" charset="0"/>
              </a:rPr>
              <a:t>Flask</a:t>
            </a:r>
            <a:r>
              <a:rPr lang="ro-RO" sz="1200" dirty="0">
                <a:solidFill>
                  <a:schemeClr val="tx1"/>
                </a:solidFill>
                <a:latin typeface="Poppins" panose="00000500000000000000" pitchFamily="2" charset="0"/>
                <a:cs typeface="Poppins" panose="00000500000000000000" pitchFamily="2" charset="0"/>
              </a:rPr>
              <a:t>.</a:t>
            </a:r>
          </a:p>
        </p:txBody>
      </p:sp>
      <p:pic>
        <p:nvPicPr>
          <p:cNvPr id="3" name="Picture 2">
            <a:extLst>
              <a:ext uri="{FF2B5EF4-FFF2-40B4-BE49-F238E27FC236}">
                <a16:creationId xmlns:a16="http://schemas.microsoft.com/office/drawing/2014/main" id="{1FE73D6E-2403-3265-8FCA-10C3C88CAD75}"/>
              </a:ext>
            </a:extLst>
          </p:cNvPr>
          <p:cNvPicPr>
            <a:picLocks noChangeAspect="1"/>
          </p:cNvPicPr>
          <p:nvPr/>
        </p:nvPicPr>
        <p:blipFill>
          <a:blip r:embed="rId3"/>
          <a:stretch>
            <a:fillRect/>
          </a:stretch>
        </p:blipFill>
        <p:spPr>
          <a:xfrm>
            <a:off x="1875757" y="3129689"/>
            <a:ext cx="2274209" cy="890731"/>
          </a:xfrm>
          <a:prstGeom prst="rect">
            <a:avLst/>
          </a:prstGeom>
        </p:spPr>
      </p:pic>
      <p:pic>
        <p:nvPicPr>
          <p:cNvPr id="5" name="Picture 4">
            <a:extLst>
              <a:ext uri="{FF2B5EF4-FFF2-40B4-BE49-F238E27FC236}">
                <a16:creationId xmlns:a16="http://schemas.microsoft.com/office/drawing/2014/main" id="{20BA3E32-DD11-46DB-103F-179C941AF2BE}"/>
              </a:ext>
            </a:extLst>
          </p:cNvPr>
          <p:cNvPicPr>
            <a:picLocks noChangeAspect="1"/>
          </p:cNvPicPr>
          <p:nvPr/>
        </p:nvPicPr>
        <p:blipFill>
          <a:blip r:embed="rId4"/>
          <a:stretch>
            <a:fillRect/>
          </a:stretch>
        </p:blipFill>
        <p:spPr>
          <a:xfrm>
            <a:off x="5005073" y="4132785"/>
            <a:ext cx="2245007" cy="776397"/>
          </a:xfrm>
          <a:prstGeom prst="rect">
            <a:avLst/>
          </a:prstGeom>
        </p:spPr>
      </p:pic>
      <p:pic>
        <p:nvPicPr>
          <p:cNvPr id="9" name="Picture 8">
            <a:extLst>
              <a:ext uri="{FF2B5EF4-FFF2-40B4-BE49-F238E27FC236}">
                <a16:creationId xmlns:a16="http://schemas.microsoft.com/office/drawing/2014/main" id="{F3F06808-0752-87D7-2B38-9C06FB4C43E3}"/>
              </a:ext>
            </a:extLst>
          </p:cNvPr>
          <p:cNvPicPr>
            <a:picLocks noChangeAspect="1"/>
          </p:cNvPicPr>
          <p:nvPr/>
        </p:nvPicPr>
        <p:blipFill>
          <a:blip r:embed="rId5"/>
          <a:stretch>
            <a:fillRect/>
          </a:stretch>
        </p:blipFill>
        <p:spPr>
          <a:xfrm>
            <a:off x="3153828" y="3079475"/>
            <a:ext cx="2836343" cy="1785111"/>
          </a:xfrm>
          <a:prstGeom prst="rect">
            <a:avLst/>
          </a:prstGeom>
        </p:spPr>
      </p:pic>
    </p:spTree>
    <p:extLst>
      <p:ext uri="{BB962C8B-B14F-4D97-AF65-F5344CB8AC3E}">
        <p14:creationId xmlns:p14="http://schemas.microsoft.com/office/powerpoint/2010/main" val="1713287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14" name="Picture 13">
            <a:extLst>
              <a:ext uri="{FF2B5EF4-FFF2-40B4-BE49-F238E27FC236}">
                <a16:creationId xmlns:a16="http://schemas.microsoft.com/office/drawing/2014/main" id="{88EFAF86-73F8-8713-C18C-B9692FE8D167}"/>
              </a:ext>
            </a:extLst>
          </p:cNvPr>
          <p:cNvPicPr>
            <a:picLocks noChangeAspect="1"/>
          </p:cNvPicPr>
          <p:nvPr/>
        </p:nvPicPr>
        <p:blipFill>
          <a:blip r:embed="rId3"/>
          <a:stretch>
            <a:fillRect/>
          </a:stretch>
        </p:blipFill>
        <p:spPr>
          <a:xfrm>
            <a:off x="4612241" y="1578988"/>
            <a:ext cx="3529815" cy="1985521"/>
          </a:xfrm>
          <a:prstGeom prst="rect">
            <a:avLst/>
          </a:prstGeom>
        </p:spPr>
      </p:pic>
      <p:pic>
        <p:nvPicPr>
          <p:cNvPr id="17" name="Picture 16">
            <a:extLst>
              <a:ext uri="{FF2B5EF4-FFF2-40B4-BE49-F238E27FC236}">
                <a16:creationId xmlns:a16="http://schemas.microsoft.com/office/drawing/2014/main" id="{21D7907D-C7B0-A580-05FC-D8A15296B2BC}"/>
              </a:ext>
            </a:extLst>
          </p:cNvPr>
          <p:cNvPicPr>
            <a:picLocks noChangeAspect="1"/>
          </p:cNvPicPr>
          <p:nvPr/>
        </p:nvPicPr>
        <p:blipFill>
          <a:blip r:embed="rId4"/>
          <a:stretch>
            <a:fillRect/>
          </a:stretch>
        </p:blipFill>
        <p:spPr>
          <a:xfrm>
            <a:off x="442402" y="1578988"/>
            <a:ext cx="3529814" cy="1985521"/>
          </a:xfrm>
          <a:prstGeom prst="rect">
            <a:avLst/>
          </a:prstGeom>
        </p:spPr>
      </p:pic>
      <p:sp>
        <p:nvSpPr>
          <p:cNvPr id="18" name="Google Shape;223;p41">
            <a:extLst>
              <a:ext uri="{FF2B5EF4-FFF2-40B4-BE49-F238E27FC236}">
                <a16:creationId xmlns:a16="http://schemas.microsoft.com/office/drawing/2014/main" id="{86F70FA9-76BB-9B4D-41AB-ED451FF4B552}"/>
              </a:ext>
            </a:extLst>
          </p:cNvPr>
          <p:cNvSpPr txBox="1">
            <a:spLocks/>
          </p:cNvSpPr>
          <p:nvPr/>
        </p:nvSpPr>
        <p:spPr>
          <a:xfrm>
            <a:off x="638665" y="279193"/>
            <a:ext cx="6343200" cy="57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o-RO" sz="3200" b="1" dirty="0">
                <a:latin typeface="Poppins SemiBold" panose="00000700000000000000" pitchFamily="2" charset="0"/>
                <a:cs typeface="Poppins SemiBold" panose="00000700000000000000" pitchFamily="2" charset="0"/>
              </a:rPr>
              <a:t>Caracteristici principale</a:t>
            </a:r>
          </a:p>
        </p:txBody>
      </p:sp>
    </p:spTree>
    <p:extLst>
      <p:ext uri="{BB962C8B-B14F-4D97-AF65-F5344CB8AC3E}">
        <p14:creationId xmlns:p14="http://schemas.microsoft.com/office/powerpoint/2010/main" val="3179878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9"/>
        <p:cNvGrpSpPr/>
        <p:nvPr/>
      </p:nvGrpSpPr>
      <p:grpSpPr>
        <a:xfrm>
          <a:off x="0" y="0"/>
          <a:ext cx="0" cy="0"/>
          <a:chOff x="0" y="0"/>
          <a:chExt cx="0" cy="0"/>
        </a:xfrm>
      </p:grpSpPr>
      <p:sp>
        <p:nvSpPr>
          <p:cNvPr id="2" name="Google Shape;223;p41">
            <a:extLst>
              <a:ext uri="{FF2B5EF4-FFF2-40B4-BE49-F238E27FC236}">
                <a16:creationId xmlns:a16="http://schemas.microsoft.com/office/drawing/2014/main" id="{944F28EF-0B8A-F22B-05B2-3EEF1CAC5CBD}"/>
              </a:ext>
            </a:extLst>
          </p:cNvPr>
          <p:cNvSpPr txBox="1">
            <a:spLocks/>
          </p:cNvSpPr>
          <p:nvPr/>
        </p:nvSpPr>
        <p:spPr>
          <a:xfrm>
            <a:off x="451661" y="279193"/>
            <a:ext cx="6343200" cy="57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o-RO" sz="3200" b="1" dirty="0">
                <a:latin typeface="Poppins SemiBold" panose="00000700000000000000" pitchFamily="2" charset="0"/>
                <a:cs typeface="Poppins SemiBold" panose="00000700000000000000" pitchFamily="2" charset="0"/>
              </a:rPr>
              <a:t>Algoritmică</a:t>
            </a:r>
          </a:p>
        </p:txBody>
      </p:sp>
      <p:sp>
        <p:nvSpPr>
          <p:cNvPr id="4" name="TextBox 3">
            <a:extLst>
              <a:ext uri="{FF2B5EF4-FFF2-40B4-BE49-F238E27FC236}">
                <a16:creationId xmlns:a16="http://schemas.microsoft.com/office/drawing/2014/main" id="{3B49F397-0F30-0A7B-F8DF-72EF7D693385}"/>
              </a:ext>
            </a:extLst>
          </p:cNvPr>
          <p:cNvSpPr txBox="1"/>
          <p:nvPr/>
        </p:nvSpPr>
        <p:spPr>
          <a:xfrm>
            <a:off x="451661" y="1633938"/>
            <a:ext cx="7445465" cy="1015663"/>
          </a:xfrm>
          <a:prstGeom prst="rect">
            <a:avLst/>
          </a:prstGeom>
          <a:noFill/>
        </p:spPr>
        <p:txBody>
          <a:bodyPr wrap="square">
            <a:spAutoFit/>
          </a:bodyPr>
          <a:lstStyle/>
          <a:p>
            <a:pPr algn="just"/>
            <a:r>
              <a:rPr lang="en-US" sz="1200" b="0" i="0" dirty="0">
                <a:solidFill>
                  <a:schemeClr val="tx1"/>
                </a:solidFill>
                <a:effectLst/>
                <a:latin typeface="Poppins" panose="00000500000000000000" pitchFamily="2" charset="0"/>
                <a:cs typeface="Poppins" panose="00000500000000000000" pitchFamily="2" charset="0"/>
              </a:rPr>
              <a:t>        </a:t>
            </a:r>
            <a:r>
              <a:rPr lang="ro-RO" sz="1200" b="0" i="0" dirty="0">
                <a:solidFill>
                  <a:schemeClr val="tx1"/>
                </a:solidFill>
                <a:effectLst/>
                <a:latin typeface="Poppins" panose="00000500000000000000" pitchFamily="2" charset="0"/>
                <a:cs typeface="Poppins" panose="00000500000000000000" pitchFamily="2" charset="0"/>
              </a:rPr>
              <a:t>Algoritmica este una din ariile mele preferate din informatică</a:t>
            </a:r>
            <a:r>
              <a:rPr lang="en-US" sz="1200" b="0" i="0" dirty="0">
                <a:solidFill>
                  <a:schemeClr val="tx1"/>
                </a:solidFill>
                <a:effectLst/>
                <a:latin typeface="Poppins" panose="00000500000000000000" pitchFamily="2" charset="0"/>
                <a:cs typeface="Poppins" panose="00000500000000000000" pitchFamily="2" charset="0"/>
              </a:rPr>
              <a:t>,</a:t>
            </a:r>
            <a:r>
              <a:rPr lang="ro-RO" sz="1200" b="0" i="0" dirty="0">
                <a:solidFill>
                  <a:schemeClr val="tx1"/>
                </a:solidFill>
                <a:effectLst/>
                <a:latin typeface="Poppins" panose="00000500000000000000" pitchFamily="2" charset="0"/>
                <a:cs typeface="Poppins" panose="00000500000000000000" pitchFamily="2" charset="0"/>
              </a:rPr>
              <a:t> </a:t>
            </a:r>
            <a:r>
              <a:rPr lang="en-US" sz="1200" dirty="0">
                <a:solidFill>
                  <a:schemeClr val="tx1"/>
                </a:solidFill>
                <a:latin typeface="Poppins" panose="00000500000000000000" pitchFamily="2" charset="0"/>
                <a:cs typeface="Poppins" panose="00000500000000000000" pitchFamily="2" charset="0"/>
              </a:rPr>
              <a:t>a</a:t>
            </a:r>
            <a:r>
              <a:rPr lang="ro-RO" sz="1200" b="0" i="0" dirty="0">
                <a:solidFill>
                  <a:schemeClr val="tx1"/>
                </a:solidFill>
                <a:effectLst/>
                <a:latin typeface="Poppins" panose="00000500000000000000" pitchFamily="2" charset="0"/>
                <a:cs typeface="Poppins" panose="00000500000000000000" pitchFamily="2" charset="0"/>
              </a:rPr>
              <a:t>s</a:t>
            </a:r>
            <a:r>
              <a:rPr lang="en-US" sz="1200" b="0" i="0" dirty="0" err="1">
                <a:solidFill>
                  <a:schemeClr val="tx1"/>
                </a:solidFill>
                <a:effectLst/>
                <a:latin typeface="Poppins" panose="00000500000000000000" pitchFamily="2" charset="0"/>
                <a:cs typeface="Poppins" panose="00000500000000000000" pitchFamily="2" charset="0"/>
              </a:rPr>
              <a:t>tfel</a:t>
            </a:r>
            <a:r>
              <a:rPr lang="ro-RO" sz="1200" b="0" i="0" dirty="0">
                <a:solidFill>
                  <a:schemeClr val="tx1"/>
                </a:solidFill>
                <a:effectLst/>
                <a:latin typeface="Poppins" panose="00000500000000000000" pitchFamily="2" charset="0"/>
                <a:cs typeface="Poppins" panose="00000500000000000000" pitchFamily="2" charset="0"/>
              </a:rPr>
              <a:t> am decis alături de profesorul coordonator să alegem domeniul curbelor eliptice. Totuși, nu toți algoritmii prezentați fac parte doar din cadrul curbelor eliptice și de aceea am decis să prezint atât prin aplicație cât și prin documentația realizată </a:t>
            </a:r>
            <a:r>
              <a:rPr lang="en-US" sz="1200" b="0" i="0" dirty="0">
                <a:solidFill>
                  <a:schemeClr val="tx1"/>
                </a:solidFill>
                <a:effectLst/>
                <a:latin typeface="Poppins" panose="00000500000000000000" pitchFamily="2" charset="0"/>
                <a:cs typeface="Poppins" panose="00000500000000000000" pitchFamily="2" charset="0"/>
              </a:rPr>
              <a:t>“</a:t>
            </a:r>
            <a:r>
              <a:rPr lang="ro-RO" sz="1200" b="0" i="0" dirty="0">
                <a:solidFill>
                  <a:schemeClr val="tx1"/>
                </a:solidFill>
                <a:effectLst/>
                <a:latin typeface="Poppins" panose="00000500000000000000" pitchFamily="2" charset="0"/>
                <a:cs typeface="Poppins" panose="00000500000000000000" pitchFamily="2" charset="0"/>
              </a:rPr>
              <a:t>rolul algoritmilor geometrici în criptografia</a:t>
            </a:r>
            <a:r>
              <a:rPr lang="en-US" sz="1200" b="0" i="0" dirty="0">
                <a:solidFill>
                  <a:schemeClr val="tx1"/>
                </a:solidFill>
                <a:effectLst/>
                <a:latin typeface="Poppins" panose="00000500000000000000" pitchFamily="2" charset="0"/>
                <a:cs typeface="Poppins" panose="00000500000000000000" pitchFamily="2" charset="0"/>
              </a:rPr>
              <a:t>”</a:t>
            </a:r>
            <a:r>
              <a:rPr lang="ro-RO" sz="1200" b="0" i="0" dirty="0">
                <a:solidFill>
                  <a:schemeClr val="tx1"/>
                </a:solidFill>
                <a:effectLst/>
                <a:latin typeface="Poppins" panose="00000500000000000000" pitchFamily="2" charset="0"/>
                <a:cs typeface="Poppins" panose="00000500000000000000" pitchFamily="2" charset="0"/>
              </a:rPr>
              <a:t> modernă.</a:t>
            </a:r>
            <a:endParaRPr lang="ro-RO" sz="1200" dirty="0">
              <a:solidFill>
                <a:schemeClr val="tx1"/>
              </a:solidFill>
              <a:latin typeface="Poppins" panose="00000500000000000000" pitchFamily="2" charset="0"/>
              <a:cs typeface="Poppins" panose="00000500000000000000" pitchFamily="2" charset="0"/>
            </a:endParaRPr>
          </a:p>
        </p:txBody>
      </p:sp>
      <p:pic>
        <p:nvPicPr>
          <p:cNvPr id="5" name="Picture 4">
            <a:extLst>
              <a:ext uri="{FF2B5EF4-FFF2-40B4-BE49-F238E27FC236}">
                <a16:creationId xmlns:a16="http://schemas.microsoft.com/office/drawing/2014/main" id="{00B657C6-C500-AC52-DF65-F42FFBAFED9E}"/>
              </a:ext>
            </a:extLst>
          </p:cNvPr>
          <p:cNvPicPr>
            <a:picLocks noChangeAspect="1"/>
          </p:cNvPicPr>
          <p:nvPr/>
        </p:nvPicPr>
        <p:blipFill>
          <a:blip r:embed="rId3"/>
          <a:stretch>
            <a:fillRect/>
          </a:stretch>
        </p:blipFill>
        <p:spPr>
          <a:xfrm>
            <a:off x="2683428" y="2875935"/>
            <a:ext cx="2904113" cy="1830029"/>
          </a:xfrm>
          <a:prstGeom prst="rect">
            <a:avLst/>
          </a:prstGeom>
        </p:spPr>
      </p:pic>
    </p:spTree>
    <p:extLst>
      <p:ext uri="{BB962C8B-B14F-4D97-AF65-F5344CB8AC3E}">
        <p14:creationId xmlns:p14="http://schemas.microsoft.com/office/powerpoint/2010/main" val="19930545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8"/>
          <p:cNvSpPr txBox="1">
            <a:spLocks noGrp="1"/>
          </p:cNvSpPr>
          <p:nvPr>
            <p:ph type="title"/>
          </p:nvPr>
        </p:nvSpPr>
        <p:spPr>
          <a:xfrm>
            <a:off x="720000" y="1948344"/>
            <a:ext cx="7704000" cy="841800"/>
          </a:xfrm>
          <a:prstGeom prst="rect">
            <a:avLst/>
          </a:prstGeom>
        </p:spPr>
        <p:txBody>
          <a:bodyPr spcFirstLastPara="1" wrap="square" lIns="91425" tIns="91425" rIns="91425" bIns="91425" anchor="ctr" anchorCtr="0">
            <a:noAutofit/>
          </a:bodyPr>
          <a:lstStyle/>
          <a:p>
            <a:r>
              <a:rPr lang="ro-RO" b="1" dirty="0"/>
              <a:t>Aplicația</a:t>
            </a:r>
            <a:endParaRPr b="1" dirty="0"/>
          </a:p>
        </p:txBody>
      </p:sp>
      <p:sp>
        <p:nvSpPr>
          <p:cNvPr id="202" name="Google Shape;202;p38"/>
          <p:cNvSpPr txBox="1">
            <a:spLocks noGrp="1"/>
          </p:cNvSpPr>
          <p:nvPr>
            <p:ph type="title" idx="2"/>
          </p:nvPr>
        </p:nvSpPr>
        <p:spPr>
          <a:xfrm>
            <a:off x="4039075" y="787325"/>
            <a:ext cx="1065900" cy="10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2</a:t>
            </a:r>
            <a:endParaRPr dirty="0"/>
          </a:p>
        </p:txBody>
      </p:sp>
      <p:sp>
        <p:nvSpPr>
          <p:cNvPr id="203" name="Google Shape;203;p38"/>
          <p:cNvSpPr txBox="1">
            <a:spLocks noGrp="1"/>
          </p:cNvSpPr>
          <p:nvPr>
            <p:ph type="subTitle" idx="1"/>
          </p:nvPr>
        </p:nvSpPr>
        <p:spPr>
          <a:xfrm>
            <a:off x="1645083" y="2885263"/>
            <a:ext cx="5853834" cy="486337"/>
          </a:xfrm>
          <a:prstGeom prst="rect">
            <a:avLst/>
          </a:prstGeom>
        </p:spPr>
        <p:txBody>
          <a:bodyPr spcFirstLastPara="1" wrap="square" lIns="91425" tIns="91425" rIns="91425" bIns="91425" anchor="ctr" anchorCtr="0">
            <a:noAutofit/>
          </a:bodyPr>
          <a:lstStyle/>
          <a:p>
            <a:pPr marL="0" indent="0">
              <a:buNone/>
            </a:pPr>
            <a:r>
              <a:rPr lang="ro-RO" dirty="0"/>
              <a:t>Detalii suplimentare a aplicației dezvoltate</a:t>
            </a:r>
            <a:endParaRPr lang="en-US" dirty="0"/>
          </a:p>
        </p:txBody>
      </p:sp>
    </p:spTree>
    <p:extLst>
      <p:ext uri="{BB962C8B-B14F-4D97-AF65-F5344CB8AC3E}">
        <p14:creationId xmlns:p14="http://schemas.microsoft.com/office/powerpoint/2010/main" val="4075410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265441" y="239933"/>
            <a:ext cx="7370269" cy="1363165"/>
          </a:xfrm>
          <a:prstGeom prst="rect">
            <a:avLst/>
          </a:prstGeom>
        </p:spPr>
        <p:txBody>
          <a:bodyPr spcFirstLastPara="1" wrap="square" lIns="91425" tIns="91425" rIns="91425" bIns="91425" anchor="ctr" anchorCtr="0">
            <a:noAutofit/>
          </a:bodyPr>
          <a:lstStyle/>
          <a:p>
            <a:pPr algn="ctr"/>
            <a:r>
              <a:rPr lang="ro-RO" sz="3200" b="1" dirty="0">
                <a:solidFill>
                  <a:srgbClr val="1A202C"/>
                </a:solidFill>
                <a:latin typeface="Poppins SemiBold" panose="00000700000000000000" pitchFamily="2" charset="0"/>
                <a:cs typeface="Poppins SemiBold" panose="00000700000000000000" pitchFamily="2" charset="0"/>
              </a:rPr>
              <a:t>I</a:t>
            </a:r>
            <a:r>
              <a:rPr lang="ro-RO" sz="3200" b="1" i="0" dirty="0">
                <a:solidFill>
                  <a:srgbClr val="1A202C"/>
                </a:solidFill>
                <a:effectLst/>
                <a:latin typeface="Poppins SemiBold" panose="00000700000000000000" pitchFamily="2" charset="0"/>
                <a:cs typeface="Poppins SemiBold" panose="00000700000000000000" pitchFamily="2" charset="0"/>
              </a:rPr>
              <a:t>mplementare de la zero </a:t>
            </a:r>
            <a:br>
              <a:rPr lang="ro-RO" sz="3200" b="1" i="0" dirty="0">
                <a:solidFill>
                  <a:srgbClr val="1A202C"/>
                </a:solidFill>
                <a:effectLst/>
                <a:latin typeface="Poppins SemiBold" panose="00000700000000000000" pitchFamily="2" charset="0"/>
                <a:cs typeface="Poppins SemiBold" panose="00000700000000000000" pitchFamily="2" charset="0"/>
              </a:rPr>
            </a:br>
            <a:r>
              <a:rPr lang="ro-RO" sz="3200" b="1" i="0" dirty="0">
                <a:solidFill>
                  <a:srgbClr val="1A202C"/>
                </a:solidFill>
                <a:effectLst/>
                <a:latin typeface="Poppins SemiBold" panose="00000700000000000000" pitchFamily="2" charset="0"/>
                <a:cs typeface="Poppins SemiBold" panose="00000700000000000000" pitchFamily="2" charset="0"/>
              </a:rPr>
              <a:t>versus </a:t>
            </a:r>
            <a:br>
              <a:rPr lang="ro-RO" sz="3200" b="1" i="0" dirty="0">
                <a:solidFill>
                  <a:srgbClr val="1A202C"/>
                </a:solidFill>
                <a:effectLst/>
                <a:latin typeface="Poppins SemiBold" panose="00000700000000000000" pitchFamily="2" charset="0"/>
                <a:cs typeface="Poppins SemiBold" panose="00000700000000000000" pitchFamily="2" charset="0"/>
              </a:rPr>
            </a:br>
            <a:r>
              <a:rPr lang="ro-RO" sz="3200" b="1" i="0" dirty="0">
                <a:solidFill>
                  <a:srgbClr val="1A202C"/>
                </a:solidFill>
                <a:effectLst/>
                <a:latin typeface="Poppins SemiBold" panose="00000700000000000000" pitchFamily="2" charset="0"/>
                <a:cs typeface="Poppins SemiBold" panose="00000700000000000000" pitchFamily="2" charset="0"/>
              </a:rPr>
              <a:t>Dezvoltare folosind librării externe</a:t>
            </a:r>
            <a:endParaRPr lang="en-US" sz="3200" b="1" i="0" dirty="0">
              <a:solidFill>
                <a:srgbClr val="1A202C"/>
              </a:solidFill>
              <a:effectLst/>
              <a:latin typeface="Poppins SemiBold" panose="00000700000000000000" pitchFamily="2" charset="0"/>
              <a:cs typeface="Poppins SemiBold" panose="00000700000000000000" pitchFamily="2" charset="0"/>
            </a:endParaRPr>
          </a:p>
        </p:txBody>
      </p:sp>
      <p:sp>
        <p:nvSpPr>
          <p:cNvPr id="4" name="TextBox 3">
            <a:extLst>
              <a:ext uri="{FF2B5EF4-FFF2-40B4-BE49-F238E27FC236}">
                <a16:creationId xmlns:a16="http://schemas.microsoft.com/office/drawing/2014/main" id="{551CA323-31A6-A2D0-0BFE-CD0F1614D143}"/>
              </a:ext>
            </a:extLst>
          </p:cNvPr>
          <p:cNvSpPr txBox="1"/>
          <p:nvPr/>
        </p:nvSpPr>
        <p:spPr>
          <a:xfrm>
            <a:off x="377501" y="2809736"/>
            <a:ext cx="4194499" cy="1015663"/>
          </a:xfrm>
          <a:prstGeom prst="rect">
            <a:avLst/>
          </a:prstGeom>
          <a:noFill/>
        </p:spPr>
        <p:txBody>
          <a:bodyPr wrap="square">
            <a:spAutoFit/>
          </a:bodyPr>
          <a:lstStyle/>
          <a:p>
            <a:pPr algn="just"/>
            <a:r>
              <a:rPr lang="en-US" sz="1200" dirty="0">
                <a:solidFill>
                  <a:schemeClr val="tx1"/>
                </a:solidFill>
                <a:latin typeface="Poppins" panose="00000500000000000000" pitchFamily="2" charset="0"/>
                <a:cs typeface="Poppins" panose="00000500000000000000" pitchFamily="2" charset="0"/>
              </a:rPr>
              <a:t>        </a:t>
            </a:r>
            <a:endParaRPr lang="ro-RO" sz="1200" dirty="0">
              <a:solidFill>
                <a:schemeClr val="tx1"/>
              </a:solidFill>
              <a:latin typeface="Poppins" panose="00000500000000000000" pitchFamily="2" charset="0"/>
              <a:cs typeface="Poppins" panose="00000500000000000000" pitchFamily="2" charset="0"/>
            </a:endParaRPr>
          </a:p>
          <a:p>
            <a:pPr algn="just"/>
            <a:r>
              <a:rPr lang="ro-RO" sz="1200" dirty="0">
                <a:solidFill>
                  <a:schemeClr val="tx1"/>
                </a:solidFill>
                <a:latin typeface="Poppins" panose="00000500000000000000" pitchFamily="2" charset="0"/>
                <a:cs typeface="Poppins" panose="00000500000000000000" pitchFamily="2" charset="0"/>
              </a:rPr>
              <a:t>        Avantajul dezvoltării proprii este accesul la date intermediare din proces, astfel având abilitatea de a efectua pas cu pas simularea algoritmului utilizatorului. </a:t>
            </a:r>
            <a:endParaRPr lang="ro-RO" sz="1200" b="0" dirty="0">
              <a:solidFill>
                <a:schemeClr val="tx1"/>
              </a:solidFill>
              <a:latin typeface="Poppins" panose="00000500000000000000" pitchFamily="2" charset="0"/>
              <a:cs typeface="Poppins" panose="00000500000000000000" pitchFamily="2" charset="0"/>
            </a:endParaRPr>
          </a:p>
        </p:txBody>
      </p:sp>
      <p:pic>
        <p:nvPicPr>
          <p:cNvPr id="3" name="Picture 2">
            <a:extLst>
              <a:ext uri="{FF2B5EF4-FFF2-40B4-BE49-F238E27FC236}">
                <a16:creationId xmlns:a16="http://schemas.microsoft.com/office/drawing/2014/main" id="{70E46E4A-DA41-EAF2-A01A-686CFD4CB113}"/>
              </a:ext>
            </a:extLst>
          </p:cNvPr>
          <p:cNvPicPr>
            <a:picLocks noChangeAspect="1"/>
          </p:cNvPicPr>
          <p:nvPr/>
        </p:nvPicPr>
        <p:blipFill>
          <a:blip r:embed="rId3"/>
          <a:stretch>
            <a:fillRect/>
          </a:stretch>
        </p:blipFill>
        <p:spPr>
          <a:xfrm>
            <a:off x="4852219" y="2809736"/>
            <a:ext cx="3914280" cy="1987182"/>
          </a:xfrm>
          <a:prstGeom prst="rect">
            <a:avLst/>
          </a:prstGeom>
        </p:spPr>
      </p:pic>
      <p:sp>
        <p:nvSpPr>
          <p:cNvPr id="5" name="TextBox 4">
            <a:extLst>
              <a:ext uri="{FF2B5EF4-FFF2-40B4-BE49-F238E27FC236}">
                <a16:creationId xmlns:a16="http://schemas.microsoft.com/office/drawing/2014/main" id="{A0704B4C-0D7E-36BB-1D94-54854A6AB94C}"/>
              </a:ext>
            </a:extLst>
          </p:cNvPr>
          <p:cNvSpPr txBox="1"/>
          <p:nvPr/>
        </p:nvSpPr>
        <p:spPr>
          <a:xfrm>
            <a:off x="378542" y="2310140"/>
            <a:ext cx="8101781" cy="461665"/>
          </a:xfrm>
          <a:prstGeom prst="rect">
            <a:avLst/>
          </a:prstGeom>
          <a:noFill/>
        </p:spPr>
        <p:txBody>
          <a:bodyPr wrap="square">
            <a:spAutoFit/>
          </a:bodyPr>
          <a:lstStyle/>
          <a:p>
            <a:pPr algn="just"/>
            <a:r>
              <a:rPr lang="ro-RO" sz="1200" dirty="0">
                <a:solidFill>
                  <a:schemeClr val="tx1"/>
                </a:solidFill>
                <a:latin typeface="Poppins" panose="00000500000000000000" pitchFamily="2" charset="0"/>
                <a:cs typeface="Poppins" panose="00000500000000000000" pitchFamily="2" charset="0"/>
              </a:rPr>
              <a:t>        De aș dezvolta de la zero simularea algoritmilor când există librării externe care implementează anumite operații (precum </a:t>
            </a:r>
            <a:r>
              <a:rPr lang="ro-RO" sz="1200" dirty="0" err="1">
                <a:solidFill>
                  <a:schemeClr val="tx1"/>
                </a:solidFill>
                <a:latin typeface="Poppins" panose="00000500000000000000" pitchFamily="2" charset="0"/>
                <a:cs typeface="Poppins" panose="00000500000000000000" pitchFamily="2" charset="0"/>
              </a:rPr>
              <a:t>tinyec</a:t>
            </a:r>
            <a:r>
              <a:rPr lang="ro-RO" sz="1200" dirty="0">
                <a:solidFill>
                  <a:schemeClr val="tx1"/>
                </a:solidFill>
                <a:latin typeface="Poppins" panose="00000500000000000000" pitchFamily="2" charset="0"/>
                <a:cs typeface="Poppins" panose="00000500000000000000" pitchFamily="2" charset="0"/>
              </a:rPr>
              <a:t> și </a:t>
            </a:r>
            <a:r>
              <a:rPr lang="ro-RO" sz="1200" dirty="0" err="1">
                <a:solidFill>
                  <a:schemeClr val="tx1"/>
                </a:solidFill>
                <a:latin typeface="Poppins" panose="00000500000000000000" pitchFamily="2" charset="0"/>
                <a:cs typeface="Poppins" panose="00000500000000000000" pitchFamily="2" charset="0"/>
              </a:rPr>
              <a:t>SimPy</a:t>
            </a:r>
            <a:r>
              <a:rPr lang="ro-RO" sz="1200" dirty="0">
                <a:solidFill>
                  <a:schemeClr val="tx1"/>
                </a:solidFill>
                <a:latin typeface="Poppins" panose="00000500000000000000" pitchFamily="2" charset="0"/>
                <a:cs typeface="Poppins" panose="00000500000000000000" pitchFamily="2" charset="0"/>
              </a:rPr>
              <a:t>)?</a:t>
            </a:r>
          </a:p>
        </p:txBody>
      </p:sp>
    </p:spTree>
    <p:extLst>
      <p:ext uri="{BB962C8B-B14F-4D97-AF65-F5344CB8AC3E}">
        <p14:creationId xmlns:p14="http://schemas.microsoft.com/office/powerpoint/2010/main" val="1060537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 name="Oval 21">
            <a:extLst>
              <a:ext uri="{FF2B5EF4-FFF2-40B4-BE49-F238E27FC236}">
                <a16:creationId xmlns:a16="http://schemas.microsoft.com/office/drawing/2014/main" id="{72CF01C2-87CA-6758-1CC3-B7EC55280630}"/>
              </a:ext>
            </a:extLst>
          </p:cNvPr>
          <p:cNvSpPr/>
          <p:nvPr/>
        </p:nvSpPr>
        <p:spPr>
          <a:xfrm>
            <a:off x="956630" y="3442950"/>
            <a:ext cx="1569561" cy="1503760"/>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E83CD55-AA16-0AD9-8946-19A93D71A297}"/>
              </a:ext>
            </a:extLst>
          </p:cNvPr>
          <p:cNvSpPr/>
          <p:nvPr/>
        </p:nvSpPr>
        <p:spPr>
          <a:xfrm>
            <a:off x="5756216" y="3638517"/>
            <a:ext cx="2341409" cy="1094209"/>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FF82BBF-D2BD-1B81-DEC1-7707FBDD6582}"/>
              </a:ext>
            </a:extLst>
          </p:cNvPr>
          <p:cNvSpPr/>
          <p:nvPr/>
        </p:nvSpPr>
        <p:spPr>
          <a:xfrm>
            <a:off x="6425030" y="1712041"/>
            <a:ext cx="1361509" cy="1266731"/>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82550958-C94A-8A0D-1A8E-A68FF3010BBF}"/>
              </a:ext>
            </a:extLst>
          </p:cNvPr>
          <p:cNvSpPr/>
          <p:nvPr/>
        </p:nvSpPr>
        <p:spPr>
          <a:xfrm>
            <a:off x="625973" y="1815687"/>
            <a:ext cx="2211494" cy="957705"/>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Google Shape;223;p41"/>
          <p:cNvSpPr txBox="1">
            <a:spLocks noGrp="1"/>
          </p:cNvSpPr>
          <p:nvPr>
            <p:ph type="title" idx="6"/>
          </p:nvPr>
        </p:nvSpPr>
        <p:spPr>
          <a:xfrm>
            <a:off x="625973" y="347184"/>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3200" b="1" dirty="0"/>
              <a:t>Convergența ideilor</a:t>
            </a:r>
            <a:endParaRPr sz="3200" b="1" dirty="0"/>
          </a:p>
        </p:txBody>
      </p:sp>
      <p:pic>
        <p:nvPicPr>
          <p:cNvPr id="3" name="Picture 2">
            <a:extLst>
              <a:ext uri="{FF2B5EF4-FFF2-40B4-BE49-F238E27FC236}">
                <a16:creationId xmlns:a16="http://schemas.microsoft.com/office/drawing/2014/main" id="{1FE73D6E-2403-3265-8FCA-10C3C88CAD75}"/>
              </a:ext>
            </a:extLst>
          </p:cNvPr>
          <p:cNvPicPr>
            <a:picLocks noChangeAspect="1"/>
          </p:cNvPicPr>
          <p:nvPr/>
        </p:nvPicPr>
        <p:blipFill>
          <a:blip r:embed="rId3"/>
          <a:stretch>
            <a:fillRect/>
          </a:stretch>
        </p:blipFill>
        <p:spPr>
          <a:xfrm>
            <a:off x="902187" y="1969640"/>
            <a:ext cx="1659067" cy="649801"/>
          </a:xfrm>
          <a:prstGeom prst="rect">
            <a:avLst/>
          </a:prstGeom>
        </p:spPr>
      </p:pic>
      <p:pic>
        <p:nvPicPr>
          <p:cNvPr id="2" name="Picture 1">
            <a:extLst>
              <a:ext uri="{FF2B5EF4-FFF2-40B4-BE49-F238E27FC236}">
                <a16:creationId xmlns:a16="http://schemas.microsoft.com/office/drawing/2014/main" id="{3459336D-00B3-2B37-E3C2-4F72464D4662}"/>
              </a:ext>
            </a:extLst>
          </p:cNvPr>
          <p:cNvPicPr>
            <a:picLocks noChangeAspect="1"/>
          </p:cNvPicPr>
          <p:nvPr/>
        </p:nvPicPr>
        <p:blipFill>
          <a:blip r:embed="rId4"/>
          <a:stretch>
            <a:fillRect/>
          </a:stretch>
        </p:blipFill>
        <p:spPr>
          <a:xfrm>
            <a:off x="6545296" y="1832584"/>
            <a:ext cx="1146188" cy="1146188"/>
          </a:xfrm>
          <a:prstGeom prst="rect">
            <a:avLst/>
          </a:prstGeom>
        </p:spPr>
      </p:pic>
      <p:pic>
        <p:nvPicPr>
          <p:cNvPr id="8" name="Picture 7">
            <a:extLst>
              <a:ext uri="{FF2B5EF4-FFF2-40B4-BE49-F238E27FC236}">
                <a16:creationId xmlns:a16="http://schemas.microsoft.com/office/drawing/2014/main" id="{1E834474-B4E4-21CE-F3AE-23CA4740A1B0}"/>
              </a:ext>
            </a:extLst>
          </p:cNvPr>
          <p:cNvPicPr>
            <a:picLocks noChangeAspect="1"/>
          </p:cNvPicPr>
          <p:nvPr/>
        </p:nvPicPr>
        <p:blipFill>
          <a:blip r:embed="rId5"/>
          <a:stretch>
            <a:fillRect/>
          </a:stretch>
        </p:blipFill>
        <p:spPr>
          <a:xfrm>
            <a:off x="5984071" y="3744966"/>
            <a:ext cx="1885698" cy="957321"/>
          </a:xfrm>
          <a:prstGeom prst="rect">
            <a:avLst/>
          </a:prstGeom>
        </p:spPr>
      </p:pic>
      <p:pic>
        <p:nvPicPr>
          <p:cNvPr id="21" name="Picture 20">
            <a:extLst>
              <a:ext uri="{FF2B5EF4-FFF2-40B4-BE49-F238E27FC236}">
                <a16:creationId xmlns:a16="http://schemas.microsoft.com/office/drawing/2014/main" id="{03376700-89C8-8FEE-A429-D8D36EA872A1}"/>
              </a:ext>
            </a:extLst>
          </p:cNvPr>
          <p:cNvPicPr>
            <a:picLocks noChangeAspect="1"/>
          </p:cNvPicPr>
          <p:nvPr/>
        </p:nvPicPr>
        <p:blipFill>
          <a:blip r:embed="rId6"/>
          <a:stretch>
            <a:fillRect/>
          </a:stretch>
        </p:blipFill>
        <p:spPr>
          <a:xfrm>
            <a:off x="1131449" y="3775405"/>
            <a:ext cx="1254355" cy="838850"/>
          </a:xfrm>
          <a:prstGeom prst="rect">
            <a:avLst/>
          </a:prstGeom>
        </p:spPr>
      </p:pic>
      <p:sp>
        <p:nvSpPr>
          <p:cNvPr id="23" name="Oval 22">
            <a:extLst>
              <a:ext uri="{FF2B5EF4-FFF2-40B4-BE49-F238E27FC236}">
                <a16:creationId xmlns:a16="http://schemas.microsoft.com/office/drawing/2014/main" id="{29A9DF98-BA59-9117-B7F3-71B3CC79E7D4}"/>
              </a:ext>
            </a:extLst>
          </p:cNvPr>
          <p:cNvSpPr/>
          <p:nvPr/>
        </p:nvSpPr>
        <p:spPr>
          <a:xfrm>
            <a:off x="3238107" y="2773392"/>
            <a:ext cx="2578231" cy="865125"/>
          </a:xfrm>
          <a:prstGeom prst="ellipse">
            <a:avLst/>
          </a:prstGeom>
          <a:solidFill>
            <a:schemeClr val="accent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ro-RO" dirty="0">
                <a:solidFill>
                  <a:schemeClr val="tx1"/>
                </a:solidFill>
                <a:latin typeface="Poppins" panose="00000500000000000000" pitchFamily="2" charset="0"/>
                <a:cs typeface="Poppins" panose="00000500000000000000" pitchFamily="2" charset="0"/>
              </a:rPr>
              <a:t>Aplicația realizată</a:t>
            </a:r>
            <a:endParaRPr lang="en-US" dirty="0">
              <a:solidFill>
                <a:schemeClr val="tx1"/>
              </a:solidFill>
              <a:latin typeface="Poppins" panose="00000500000000000000" pitchFamily="2" charset="0"/>
              <a:cs typeface="Poppins" panose="00000500000000000000" pitchFamily="2" charset="0"/>
            </a:endParaRPr>
          </a:p>
        </p:txBody>
      </p:sp>
      <p:cxnSp>
        <p:nvCxnSpPr>
          <p:cNvPr id="25" name="Straight Arrow Connector 24">
            <a:extLst>
              <a:ext uri="{FF2B5EF4-FFF2-40B4-BE49-F238E27FC236}">
                <a16:creationId xmlns:a16="http://schemas.microsoft.com/office/drawing/2014/main" id="{453D3768-196A-1BA2-35EE-5EF9C4A2FC54}"/>
              </a:ext>
            </a:extLst>
          </p:cNvPr>
          <p:cNvCxnSpPr>
            <a:cxnSpLocks/>
          </p:cNvCxnSpPr>
          <p:nvPr/>
        </p:nvCxnSpPr>
        <p:spPr>
          <a:xfrm>
            <a:off x="2757340" y="2498103"/>
            <a:ext cx="652989" cy="4806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AE932292-BE14-CC9F-8057-55144B24698B}"/>
              </a:ext>
            </a:extLst>
          </p:cNvPr>
          <p:cNvCxnSpPr>
            <a:cxnSpLocks/>
          </p:cNvCxnSpPr>
          <p:nvPr/>
        </p:nvCxnSpPr>
        <p:spPr>
          <a:xfrm flipH="1">
            <a:off x="5641942" y="2619441"/>
            <a:ext cx="848413" cy="35858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a:extLst>
              <a:ext uri="{FF2B5EF4-FFF2-40B4-BE49-F238E27FC236}">
                <a16:creationId xmlns:a16="http://schemas.microsoft.com/office/drawing/2014/main" id="{71AC6CAA-0817-CB9D-B3B9-2BF855D61E1A}"/>
              </a:ext>
            </a:extLst>
          </p:cNvPr>
          <p:cNvCxnSpPr>
            <a:cxnSpLocks/>
          </p:cNvCxnSpPr>
          <p:nvPr/>
        </p:nvCxnSpPr>
        <p:spPr>
          <a:xfrm flipV="1">
            <a:off x="2460396" y="3433882"/>
            <a:ext cx="1001819" cy="4358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a:extLst>
              <a:ext uri="{FF2B5EF4-FFF2-40B4-BE49-F238E27FC236}">
                <a16:creationId xmlns:a16="http://schemas.microsoft.com/office/drawing/2014/main" id="{1560CF48-5979-D519-78A7-9512C1036BB2}"/>
              </a:ext>
            </a:extLst>
          </p:cNvPr>
          <p:cNvCxnSpPr>
            <a:cxnSpLocks/>
            <a:endCxn id="23" idx="5"/>
          </p:cNvCxnSpPr>
          <p:nvPr/>
        </p:nvCxnSpPr>
        <p:spPr>
          <a:xfrm flipH="1" flipV="1">
            <a:off x="5438765" y="3511822"/>
            <a:ext cx="646237" cy="28064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6615220"/>
      </p:ext>
    </p:extLst>
  </p:cSld>
  <p:clrMapOvr>
    <a:masterClrMapping/>
  </p:clrMapOvr>
</p:sld>
</file>

<file path=ppt/theme/theme1.xml><?xml version="1.0" encoding="utf-8"?>
<a:theme xmlns:a="http://schemas.openxmlformats.org/drawingml/2006/main" name="Difference Between Cryptocurrency and Stocks by Slidesgo">
  <a:themeElements>
    <a:clrScheme name="Simple Light">
      <a:dk1>
        <a:srgbClr val="313131"/>
      </a:dk1>
      <a:lt1>
        <a:srgbClr val="FFFFFF"/>
      </a:lt1>
      <a:dk2>
        <a:srgbClr val="D8867B"/>
      </a:dk2>
      <a:lt2>
        <a:srgbClr val="7DBBBF"/>
      </a:lt2>
      <a:accent1>
        <a:srgbClr val="FFF27B"/>
      </a:accent1>
      <a:accent2>
        <a:srgbClr val="B1CB7C"/>
      </a:accent2>
      <a:accent3>
        <a:srgbClr val="F6F6F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771D2946E456C47881ECA0D615784D5" ma:contentTypeVersion="3" ma:contentTypeDescription="Create a new document." ma:contentTypeScope="" ma:versionID="3bc418655c05e1083f5595b12c8d5dee">
  <xsd:schema xmlns:xsd="http://www.w3.org/2001/XMLSchema" xmlns:xs="http://www.w3.org/2001/XMLSchema" xmlns:p="http://schemas.microsoft.com/office/2006/metadata/properties" xmlns:ns2="fc0d979a-e7b1-487b-a242-0c112772050d" targetNamespace="http://schemas.microsoft.com/office/2006/metadata/properties" ma:root="true" ma:fieldsID="a0b8d3925571d23706356861fd27c485" ns2:_="">
    <xsd:import namespace="fc0d979a-e7b1-487b-a242-0c112772050d"/>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0d979a-e7b1-487b-a242-0c112772050d"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78881F4-8FB7-4BB0-9AAD-CB6AA2270468}">
  <ds:schemaRefs>
    <ds:schemaRef ds:uri="http://schemas.microsoft.com/sharepoint/v3/contenttype/forms"/>
  </ds:schemaRefs>
</ds:datastoreItem>
</file>

<file path=customXml/itemProps2.xml><?xml version="1.0" encoding="utf-8"?>
<ds:datastoreItem xmlns:ds="http://schemas.openxmlformats.org/officeDocument/2006/customXml" ds:itemID="{399D2180-3C4A-4643-8B3C-78C4CDE0EB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0d979a-e7b1-487b-a242-0c112772050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2735</TotalTime>
  <Words>1115</Words>
  <Application>Microsoft Office PowerPoint</Application>
  <PresentationFormat>On-screen Show (16:9)</PresentationFormat>
  <Paragraphs>153</Paragraphs>
  <Slides>21</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Poppins</vt:lpstr>
      <vt:lpstr>Wingdings</vt:lpstr>
      <vt:lpstr>Courier New</vt:lpstr>
      <vt:lpstr>Arial</vt:lpstr>
      <vt:lpstr>Calibri</vt:lpstr>
      <vt:lpstr>Cambria Math</vt:lpstr>
      <vt:lpstr>Poppins SemiBold</vt:lpstr>
      <vt:lpstr>Difference Between Cryptocurrency and Stocks by Slidesgo</vt:lpstr>
      <vt:lpstr>Rolul algoritmilor geometrici în criptografie</vt:lpstr>
      <vt:lpstr>Motivația</vt:lpstr>
      <vt:lpstr>Motivația</vt:lpstr>
      <vt:lpstr>Flask vs Django</vt:lpstr>
      <vt:lpstr>PowerPoint Presentation</vt:lpstr>
      <vt:lpstr>PowerPoint Presentation</vt:lpstr>
      <vt:lpstr>Aplicația</vt:lpstr>
      <vt:lpstr>Implementare de la zero  versus  Dezvoltare folosind librării externe</vt:lpstr>
      <vt:lpstr>Convergența ideilor</vt:lpstr>
      <vt:lpstr>PowerPoint Presentation</vt:lpstr>
      <vt:lpstr>Prezentarea aplicației</vt:lpstr>
      <vt:lpstr>Prezentarea aplicației</vt:lpstr>
      <vt:lpstr>PowerPoint Presentation</vt:lpstr>
      <vt:lpstr>PowerPoint Presentation</vt:lpstr>
      <vt:lpstr>Aplicații similare</vt:lpstr>
      <vt:lpstr>Calculatoare pentru operații pe curbe eliptice</vt:lpstr>
      <vt:lpstr>Diferențe și contribuția personală</vt:lpstr>
      <vt:lpstr>Concluzii</vt:lpstr>
      <vt:lpstr>PowerPoint Presentation</vt:lpstr>
      <vt:lpstr>Bibliografie</vt:lpstr>
      <vt:lpstr>Mulțumesc pentru atenție!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Ethereum The Merge</dc:title>
  <cp:lastModifiedBy>DRAGOS ADRIAN CUCIUREANU</cp:lastModifiedBy>
  <cp:revision>40</cp:revision>
  <dcterms:modified xsi:type="dcterms:W3CDTF">2023-07-02T09:44:09Z</dcterms:modified>
</cp:coreProperties>
</file>